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10" r:id="rId1"/>
  </p:sldMasterIdLst>
  <p:notesMasterIdLst>
    <p:notesMasterId r:id="rId74"/>
  </p:notesMasterIdLst>
  <p:sldIdLst>
    <p:sldId id="256" r:id="rId2"/>
    <p:sldId id="257" r:id="rId3"/>
    <p:sldId id="258" r:id="rId4"/>
    <p:sldId id="304" r:id="rId5"/>
    <p:sldId id="294" r:id="rId6"/>
    <p:sldId id="297" r:id="rId7"/>
    <p:sldId id="306" r:id="rId8"/>
    <p:sldId id="327" r:id="rId9"/>
    <p:sldId id="313" r:id="rId10"/>
    <p:sldId id="314" r:id="rId11"/>
    <p:sldId id="315" r:id="rId12"/>
    <p:sldId id="354" r:id="rId13"/>
    <p:sldId id="356" r:id="rId14"/>
    <p:sldId id="317" r:id="rId15"/>
    <p:sldId id="355" r:id="rId16"/>
    <p:sldId id="334" r:id="rId17"/>
    <p:sldId id="402" r:id="rId18"/>
    <p:sldId id="403" r:id="rId19"/>
    <p:sldId id="263" r:id="rId20"/>
    <p:sldId id="284" r:id="rId21"/>
    <p:sldId id="280" r:id="rId22"/>
    <p:sldId id="358" r:id="rId23"/>
    <p:sldId id="359" r:id="rId24"/>
    <p:sldId id="360" r:id="rId25"/>
    <p:sldId id="289" r:id="rId26"/>
    <p:sldId id="292" r:id="rId27"/>
    <p:sldId id="329" r:id="rId28"/>
    <p:sldId id="286" r:id="rId29"/>
    <p:sldId id="330" r:id="rId30"/>
    <p:sldId id="264" r:id="rId31"/>
    <p:sldId id="388" r:id="rId32"/>
    <p:sldId id="389" r:id="rId33"/>
    <p:sldId id="390" r:id="rId34"/>
    <p:sldId id="391" r:id="rId35"/>
    <p:sldId id="393" r:id="rId36"/>
    <p:sldId id="394" r:id="rId37"/>
    <p:sldId id="395" r:id="rId38"/>
    <p:sldId id="396" r:id="rId39"/>
    <p:sldId id="397" r:id="rId40"/>
    <p:sldId id="398" r:id="rId41"/>
    <p:sldId id="399" r:id="rId42"/>
    <p:sldId id="392" r:id="rId43"/>
    <p:sldId id="400" r:id="rId44"/>
    <p:sldId id="401" r:id="rId45"/>
    <p:sldId id="318" r:id="rId46"/>
    <p:sldId id="278" r:id="rId47"/>
    <p:sldId id="319" r:id="rId48"/>
    <p:sldId id="362" r:id="rId49"/>
    <p:sldId id="363" r:id="rId50"/>
    <p:sldId id="364" r:id="rId51"/>
    <p:sldId id="365" r:id="rId52"/>
    <p:sldId id="366" r:id="rId53"/>
    <p:sldId id="367" r:id="rId54"/>
    <p:sldId id="368" r:id="rId55"/>
    <p:sldId id="369" r:id="rId56"/>
    <p:sldId id="370" r:id="rId57"/>
    <p:sldId id="372" r:id="rId58"/>
    <p:sldId id="373" r:id="rId59"/>
    <p:sldId id="374" r:id="rId60"/>
    <p:sldId id="375" r:id="rId61"/>
    <p:sldId id="376" r:id="rId62"/>
    <p:sldId id="387" r:id="rId63"/>
    <p:sldId id="377" r:id="rId64"/>
    <p:sldId id="378" r:id="rId65"/>
    <p:sldId id="379" r:id="rId66"/>
    <p:sldId id="380" r:id="rId67"/>
    <p:sldId id="381" r:id="rId68"/>
    <p:sldId id="382" r:id="rId69"/>
    <p:sldId id="383" r:id="rId70"/>
    <p:sldId id="384" r:id="rId71"/>
    <p:sldId id="385" r:id="rId72"/>
    <p:sldId id="386"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90B7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4" autoAdjust="0"/>
    <p:restoredTop sz="99654" autoAdjust="0"/>
  </p:normalViewPr>
  <p:slideViewPr>
    <p:cSldViewPr showGuides="1">
      <p:cViewPr>
        <p:scale>
          <a:sx n="125" d="100"/>
          <a:sy n="125" d="100"/>
        </p:scale>
        <p:origin x="-944" y="-568"/>
      </p:cViewPr>
      <p:guideLst>
        <p:guide orient="horz" pos="1152"/>
        <p:guide orient="horz" pos="4080"/>
        <p:guide pos="5759"/>
        <p:guide pos="28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printerSettings" Target="printerSettings/printerSettings1.bin"/><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9F8199-6446-463A-8319-E85BCD31DF6B}" type="datetimeFigureOut">
              <a:rPr lang="en-US" smtClean="0"/>
              <a:pPr/>
              <a:t>1/31/15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BF51D3-069A-4C2B-A416-33FCD63ED6D5}" type="slidenum">
              <a:rPr lang="en-US" smtClean="0"/>
              <a:pPr/>
              <a:t>‹#›</a:t>
            </a:fld>
            <a:endParaRPr lang="en-US"/>
          </a:p>
        </p:txBody>
      </p:sp>
    </p:spTree>
    <p:extLst>
      <p:ext uri="{BB962C8B-B14F-4D97-AF65-F5344CB8AC3E}">
        <p14:creationId xmlns:p14="http://schemas.microsoft.com/office/powerpoint/2010/main" val="2103875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 in Class</a:t>
            </a:r>
            <a:r>
              <a:rPr lang="en-US" baseline="0" dirty="0" smtClean="0"/>
              <a:t> Guide</a:t>
            </a:r>
          </a:p>
          <a:p>
            <a:endParaRPr lang="en-US" baseline="0" dirty="0" smtClean="0"/>
          </a:p>
          <a:p>
            <a:r>
              <a:rPr lang="en-US" baseline="0" dirty="0" smtClean="0"/>
              <a:t>This is an emerging discipline –emerging concurrently from multiple places.</a:t>
            </a:r>
          </a:p>
          <a:p>
            <a:endParaRPr lang="en-US" baseline="0" dirty="0" smtClean="0"/>
          </a:p>
          <a:p>
            <a:r>
              <a:rPr lang="en-US" baseline="0" dirty="0" smtClean="0"/>
              <a:t>There is not yet an agreed open formal definition of Service Design, but most you read will have the same spirit. </a:t>
            </a:r>
            <a:endParaRPr lang="en-US" dirty="0"/>
          </a:p>
        </p:txBody>
      </p:sp>
      <p:sp>
        <p:nvSpPr>
          <p:cNvPr id="4" name="Slide Number Placeholder 3"/>
          <p:cNvSpPr>
            <a:spLocks noGrp="1"/>
          </p:cNvSpPr>
          <p:nvPr>
            <p:ph type="sldNum" sz="quarter" idx="10"/>
          </p:nvPr>
        </p:nvSpPr>
        <p:spPr/>
        <p:txBody>
          <a:bodyPr/>
          <a:lstStyle/>
          <a:p>
            <a:fld id="{07BF51D3-069A-4C2B-A416-33FCD63ED6D5}" type="slidenum">
              <a:rPr lang="en-US" smtClean="0"/>
              <a:pPr/>
              <a:t>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I’ll provide a list of resources at the end of class on Wednesday. </a:t>
            </a:r>
            <a:endParaRPr lang="en-US" dirty="0"/>
          </a:p>
        </p:txBody>
      </p:sp>
      <p:sp>
        <p:nvSpPr>
          <p:cNvPr id="4" name="Slide Number Placeholder 3"/>
          <p:cNvSpPr>
            <a:spLocks noGrp="1"/>
          </p:cNvSpPr>
          <p:nvPr>
            <p:ph type="sldNum" sz="quarter" idx="10"/>
          </p:nvPr>
        </p:nvSpPr>
        <p:spPr/>
        <p:txBody>
          <a:bodyPr/>
          <a:lstStyle/>
          <a:p>
            <a:fld id="{07BF51D3-069A-4C2B-A416-33FCD63ED6D5}"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double diamond – divergent and convergent phases of service design. </a:t>
            </a:r>
            <a:endParaRPr lang="en-US" dirty="0"/>
          </a:p>
        </p:txBody>
      </p:sp>
      <p:sp>
        <p:nvSpPr>
          <p:cNvPr id="4" name="Slide Number Placeholder 3"/>
          <p:cNvSpPr>
            <a:spLocks noGrp="1"/>
          </p:cNvSpPr>
          <p:nvPr>
            <p:ph type="sldNum" sz="quarter" idx="10"/>
          </p:nvPr>
        </p:nvSpPr>
        <p:spPr/>
        <p:txBody>
          <a:bodyPr/>
          <a:lstStyle/>
          <a:p>
            <a:fld id="{07BF51D3-069A-4C2B-A416-33FCD63ED6D5}"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Service design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07BF51D3-069A-4C2B-A416-33FCD63ED6D5}"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a:t>
            </a:r>
            <a:r>
              <a:rPr lang="en-US" baseline="0" dirty="0" smtClean="0"/>
              <a:t> a service design project, the stakeholder map can be used to identify internal and external interview targets, and as a tool to gain insight into how different people and group currently do and do not work together.</a:t>
            </a:r>
            <a:endParaRPr lang="en-US" dirty="0" smtClean="0"/>
          </a:p>
          <a:p>
            <a:endParaRPr lang="en-US" dirty="0"/>
          </a:p>
        </p:txBody>
      </p:sp>
      <p:sp>
        <p:nvSpPr>
          <p:cNvPr id="4" name="Slide Number Placeholder 3"/>
          <p:cNvSpPr>
            <a:spLocks noGrp="1"/>
          </p:cNvSpPr>
          <p:nvPr>
            <p:ph type="sldNum" sz="quarter" idx="10"/>
          </p:nvPr>
        </p:nvSpPr>
        <p:spPr/>
        <p:txBody>
          <a:bodyPr/>
          <a:lstStyle/>
          <a:p>
            <a:fld id="{07BF51D3-069A-4C2B-A416-33FCD63ED6D5}" type="slidenum">
              <a:rPr lang="en-US" smtClean="0"/>
              <a:pPr/>
              <a:t>25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Haoyu</a:t>
            </a:r>
            <a:r>
              <a:rPr lang="en-US" dirty="0" smtClean="0"/>
              <a:t> </a:t>
            </a:r>
            <a:r>
              <a:rPr lang="en-US" dirty="0" err="1" smtClean="0"/>
              <a:t>Zheng’s</a:t>
            </a:r>
            <a:r>
              <a:rPr lang="en-US" dirty="0" smtClean="0"/>
              <a:t> Masters project on the impact of furniture</a:t>
            </a:r>
            <a:r>
              <a:rPr lang="en-US" baseline="0" dirty="0" smtClean="0"/>
              <a:t> on </a:t>
            </a:r>
            <a:r>
              <a:rPr lang="en-US" baseline="0" dirty="0" err="1" smtClean="0"/>
              <a:t>coworking</a:t>
            </a:r>
            <a:r>
              <a:rPr lang="en-US" baseline="0" dirty="0" smtClean="0"/>
              <a:t> spaces</a:t>
            </a:r>
            <a:endParaRPr lang="en-US" dirty="0"/>
          </a:p>
        </p:txBody>
      </p:sp>
      <p:sp>
        <p:nvSpPr>
          <p:cNvPr id="4" name="Slide Number Placeholder 3"/>
          <p:cNvSpPr>
            <a:spLocks noGrp="1"/>
          </p:cNvSpPr>
          <p:nvPr>
            <p:ph type="sldNum" sz="quarter" idx="10"/>
          </p:nvPr>
        </p:nvSpPr>
        <p:spPr/>
        <p:txBody>
          <a:bodyPr/>
          <a:lstStyle/>
          <a:p>
            <a:fld id="{07BF51D3-069A-4C2B-A416-33FCD63ED6D5}" type="slidenum">
              <a:rPr lang="en-US" smtClean="0"/>
              <a:pPr/>
              <a:t>27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Wenyi</a:t>
            </a:r>
            <a:r>
              <a:rPr lang="en-US" dirty="0" smtClean="0"/>
              <a:t> Li’s Master</a:t>
            </a:r>
            <a:r>
              <a:rPr lang="en-US" baseline="0" dirty="0" smtClean="0"/>
              <a:t>s project on after-stroke care</a:t>
            </a:r>
            <a:endParaRPr lang="en-US" dirty="0"/>
          </a:p>
        </p:txBody>
      </p:sp>
      <p:sp>
        <p:nvSpPr>
          <p:cNvPr id="4" name="Slide Number Placeholder 3"/>
          <p:cNvSpPr>
            <a:spLocks noGrp="1"/>
          </p:cNvSpPr>
          <p:nvPr>
            <p:ph type="sldNum" sz="quarter" idx="10"/>
          </p:nvPr>
        </p:nvSpPr>
        <p:spPr/>
        <p:txBody>
          <a:bodyPr/>
          <a:lstStyle/>
          <a:p>
            <a:fld id="{07BF51D3-069A-4C2B-A416-33FCD63ED6D5}" type="slidenum">
              <a:rPr lang="en-US" smtClean="0"/>
              <a:pPr/>
              <a:t>28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a:t>
            </a:r>
            <a:r>
              <a:rPr lang="en-US" baseline="0" dirty="0" smtClean="0"/>
              <a:t> demographic information as a springboard, but really try to round out the personas as individuals. </a:t>
            </a:r>
            <a:endParaRPr lang="en-US" dirty="0"/>
          </a:p>
        </p:txBody>
      </p:sp>
      <p:sp>
        <p:nvSpPr>
          <p:cNvPr id="4" name="Slide Number Placeholder 3"/>
          <p:cNvSpPr>
            <a:spLocks noGrp="1"/>
          </p:cNvSpPr>
          <p:nvPr>
            <p:ph type="sldNum" sz="quarter" idx="10"/>
          </p:nvPr>
        </p:nvSpPr>
        <p:spPr/>
        <p:txBody>
          <a:bodyPr/>
          <a:lstStyle/>
          <a:p>
            <a:fld id="{07BF51D3-069A-4C2B-A416-33FCD63ED6D5}" type="slidenum">
              <a:rPr lang="en-US" smtClean="0"/>
              <a:pPr/>
              <a:t>36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BF51D3-069A-4C2B-A416-33FCD63ED6D5}" type="slidenum">
              <a:rPr lang="en-US" smtClean="0"/>
              <a:pPr/>
              <a:t>40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Tell stor</a:t>
            </a:r>
            <a:r>
              <a:rPr lang="en-US" baseline="0" dirty="0" smtClean="0"/>
              <a:t>y of finding this journey map.</a:t>
            </a:r>
            <a:endParaRPr lang="en-US" dirty="0"/>
          </a:p>
        </p:txBody>
      </p:sp>
      <p:sp>
        <p:nvSpPr>
          <p:cNvPr id="4" name="Slide Number Placeholder 3"/>
          <p:cNvSpPr>
            <a:spLocks noGrp="1"/>
          </p:cNvSpPr>
          <p:nvPr>
            <p:ph type="sldNum" sz="quarter" idx="10"/>
          </p:nvPr>
        </p:nvSpPr>
        <p:spPr/>
        <p:txBody>
          <a:bodyPr/>
          <a:lstStyle/>
          <a:p>
            <a:fld id="{07BF51D3-069A-4C2B-A416-33FCD63ED6D5}" type="slidenum">
              <a:rPr lang="en-US" smtClean="0"/>
              <a:pPr/>
              <a:t>52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a:t>
            </a:r>
            <a:r>
              <a:rPr lang="en-US" baseline="0" dirty="0" smtClean="0"/>
              <a:t> definition I like from a Swedish service designer.</a:t>
            </a:r>
          </a:p>
          <a:p>
            <a:endParaRPr lang="en-US" baseline="0" dirty="0" smtClean="0"/>
          </a:p>
          <a:p>
            <a:r>
              <a:rPr lang="en-US" baseline="0" dirty="0" smtClean="0"/>
              <a:t>This one is also from </a:t>
            </a:r>
            <a:r>
              <a:rPr lang="en-US" baseline="0" dirty="0" err="1" smtClean="0"/>
              <a:t>TiSDT</a:t>
            </a:r>
            <a:r>
              <a:rPr lang="en-US" baseline="0" dirty="0" smtClean="0"/>
              <a:t>, one of the 11+ definitions they refer to in the beginning of the book. </a:t>
            </a:r>
          </a:p>
          <a:p>
            <a:endParaRPr lang="en-US" baseline="0" dirty="0" smtClean="0"/>
          </a:p>
          <a:p>
            <a:r>
              <a:rPr lang="en-US" baseline="0" dirty="0" smtClean="0"/>
              <a:t>This stands out to me as explicitly stating the organizational efficiency gains brought about through a service design approach. </a:t>
            </a:r>
          </a:p>
        </p:txBody>
      </p:sp>
      <p:sp>
        <p:nvSpPr>
          <p:cNvPr id="4" name="Slide Number Placeholder 3"/>
          <p:cNvSpPr>
            <a:spLocks noGrp="1"/>
          </p:cNvSpPr>
          <p:nvPr>
            <p:ph type="sldNum" sz="quarter" idx="10"/>
          </p:nvPr>
        </p:nvSpPr>
        <p:spPr/>
        <p:txBody>
          <a:bodyPr/>
          <a:lstStyle/>
          <a:p>
            <a:fld id="{07BF51D3-069A-4C2B-A416-33FCD63ED6D5}" type="slidenum">
              <a:rPr lang="en-US" smtClean="0"/>
              <a:pPr/>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BF51D3-069A-4C2B-A416-33FCD63ED6D5}" type="slidenum">
              <a:rPr lang="en-US" smtClean="0"/>
              <a:pPr/>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why did service</a:t>
            </a:r>
            <a:r>
              <a:rPr lang="en-US" baseline="0" dirty="0" smtClean="0"/>
              <a:t> design start developing when it did?</a:t>
            </a:r>
            <a:endParaRPr lang="en-US" dirty="0"/>
          </a:p>
        </p:txBody>
      </p:sp>
      <p:sp>
        <p:nvSpPr>
          <p:cNvPr id="4" name="Slide Number Placeholder 3"/>
          <p:cNvSpPr>
            <a:spLocks noGrp="1"/>
          </p:cNvSpPr>
          <p:nvPr>
            <p:ph type="sldNum" sz="quarter" idx="10"/>
          </p:nvPr>
        </p:nvSpPr>
        <p:spPr/>
        <p:txBody>
          <a:bodyPr/>
          <a:lstStyle/>
          <a:p>
            <a:fld id="{07BF51D3-069A-4C2B-A416-33FCD63ED6D5}" type="slidenum">
              <a:rPr lang="en-US" smtClean="0"/>
              <a:pPr/>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Hate to say created, developed.</a:t>
            </a:r>
            <a:r>
              <a:rPr lang="en-US" baseline="0" dirty="0" smtClean="0"/>
              <a:t> The tools of service design are pretty standard design tools. They are just applied differently in service design. </a:t>
            </a:r>
            <a:endParaRPr lang="en-US" dirty="0"/>
          </a:p>
        </p:txBody>
      </p:sp>
      <p:sp>
        <p:nvSpPr>
          <p:cNvPr id="4" name="Slide Number Placeholder 3"/>
          <p:cNvSpPr>
            <a:spLocks noGrp="1"/>
          </p:cNvSpPr>
          <p:nvPr>
            <p:ph type="sldNum" sz="quarter" idx="10"/>
          </p:nvPr>
        </p:nvSpPr>
        <p:spPr/>
        <p:txBody>
          <a:bodyPr/>
          <a:lstStyle/>
          <a:p>
            <a:fld id="{07BF51D3-069A-4C2B-A416-33FCD63ED6D5}"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 </a:t>
            </a:r>
            <a:r>
              <a:rPr lang="en-US" dirty="0" err="1" smtClean="0"/>
              <a:t>gonna</a:t>
            </a:r>
            <a:r>
              <a:rPr lang="en-US" baseline="0" dirty="0" smtClean="0"/>
              <a:t> happen</a:t>
            </a:r>
            <a:endParaRPr lang="en-US" dirty="0"/>
          </a:p>
        </p:txBody>
      </p:sp>
      <p:sp>
        <p:nvSpPr>
          <p:cNvPr id="4" name="Slide Number Placeholder 3"/>
          <p:cNvSpPr>
            <a:spLocks noGrp="1"/>
          </p:cNvSpPr>
          <p:nvPr>
            <p:ph type="sldNum" sz="quarter" idx="10"/>
          </p:nvPr>
        </p:nvSpPr>
        <p:spPr/>
        <p:txBody>
          <a:bodyPr/>
          <a:lstStyle/>
          <a:p>
            <a:fld id="{07BF51D3-069A-4C2B-A416-33FCD63ED6D5}"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With interviews,</a:t>
            </a:r>
            <a:r>
              <a:rPr lang="en-US" baseline="0" dirty="0" smtClean="0"/>
              <a:t> go </a:t>
            </a:r>
            <a:r>
              <a:rPr lang="en-US" baseline="0" dirty="0" err="1" smtClean="0"/>
              <a:t>deeeeeeeeeeeeeep</a:t>
            </a:r>
            <a:r>
              <a:rPr lang="en-US" baseline="0" dirty="0" smtClean="0"/>
              <a:t>. </a:t>
            </a:r>
          </a:p>
          <a:p>
            <a:endParaRPr lang="en-US" baseline="0" dirty="0" smtClean="0"/>
          </a:p>
          <a:p>
            <a:r>
              <a:rPr lang="en-US" baseline="0" dirty="0" smtClean="0"/>
              <a:t>Use quantitative research to establish current state, but try not to use it to predict future state. So much changes.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7BF51D3-069A-4C2B-A416-33FCD63ED6D5}"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may not have to go all the way back here. </a:t>
            </a:r>
            <a:endParaRPr lang="en-US" dirty="0"/>
          </a:p>
        </p:txBody>
      </p:sp>
      <p:sp>
        <p:nvSpPr>
          <p:cNvPr id="4" name="Slide Number Placeholder 3"/>
          <p:cNvSpPr>
            <a:spLocks noGrp="1"/>
          </p:cNvSpPr>
          <p:nvPr>
            <p:ph type="sldNum" sz="quarter" idx="10"/>
          </p:nvPr>
        </p:nvSpPr>
        <p:spPr/>
        <p:txBody>
          <a:bodyPr/>
          <a:lstStyle/>
          <a:p>
            <a:fld id="{07BF51D3-069A-4C2B-A416-33FCD63ED6D5}" type="slidenum">
              <a:rPr lang="en-US" smtClean="0"/>
              <a:pPr/>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More likely you’ll only</a:t>
            </a:r>
            <a:r>
              <a:rPr lang="en-US" baseline="0" dirty="0" smtClean="0"/>
              <a:t> have to go back here. </a:t>
            </a:r>
            <a:endParaRPr lang="en-US" dirty="0"/>
          </a:p>
        </p:txBody>
      </p:sp>
      <p:sp>
        <p:nvSpPr>
          <p:cNvPr id="4" name="Slide Number Placeholder 3"/>
          <p:cNvSpPr>
            <a:spLocks noGrp="1"/>
          </p:cNvSpPr>
          <p:nvPr>
            <p:ph type="sldNum" sz="quarter" idx="10"/>
          </p:nvPr>
        </p:nvSpPr>
        <p:spPr/>
        <p:txBody>
          <a:bodyPr/>
          <a:lstStyle/>
          <a:p>
            <a:fld id="{07BF51D3-069A-4C2B-A416-33FCD63ED6D5}"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D16392-471B-466A-B709-9E2F037C4DD6}" type="datetimeFigureOut">
              <a:rPr lang="en-US" smtClean="0"/>
              <a:pPr/>
              <a:t>1/31/15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92BC5F-66C4-4D5A-91AA-0149D8D3431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D16392-471B-466A-B709-9E2F037C4DD6}" type="datetimeFigureOut">
              <a:rPr lang="en-US" smtClean="0"/>
              <a:pPr/>
              <a:t>1/31/15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92BC5F-66C4-4D5A-91AA-0149D8D3431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143000"/>
            <a:ext cx="8229600" cy="4525963"/>
          </a:xfrm>
        </p:spPr>
        <p:txBody>
          <a:bodyPr>
            <a:normAutofit/>
          </a:bodyPr>
          <a:lstStyle>
            <a:lvl1pPr marL="1588" indent="-1588" algn="l">
              <a:buNone/>
              <a:defRPr sz="2400">
                <a:solidFill>
                  <a:schemeClr val="tx1">
                    <a:lumMod val="65000"/>
                    <a:lumOff val="35000"/>
                  </a:schemeClr>
                </a:solidFill>
                <a:latin typeface="Kozuka Gothic Pr6N EL" pitchFamily="34" charset="-128"/>
                <a:ea typeface="Kozuka Gothic Pr6N EL" pitchFamily="34" charset="-128"/>
              </a:defRPr>
            </a:lvl1pPr>
          </a:lstStyle>
          <a:p>
            <a:pPr lvl="0"/>
            <a:r>
              <a:rPr lang="en-US" dirty="0" smtClean="0"/>
              <a:t>CLICK TO EDIT MASTER TEXT STYLES</a:t>
            </a:r>
          </a:p>
        </p:txBody>
      </p:sp>
      <p:sp>
        <p:nvSpPr>
          <p:cNvPr id="4" name="TextBox 3"/>
          <p:cNvSpPr txBox="1"/>
          <p:nvPr userDrawn="1"/>
        </p:nvSpPr>
        <p:spPr>
          <a:xfrm>
            <a:off x="8458200" y="6581001"/>
            <a:ext cx="685800" cy="276999"/>
          </a:xfrm>
          <a:prstGeom prst="rect">
            <a:avLst/>
          </a:prstGeom>
          <a:noFill/>
        </p:spPr>
        <p:txBody>
          <a:bodyPr wrap="square" rtlCol="0">
            <a:spAutoFit/>
          </a:bodyPr>
          <a:lstStyle/>
          <a:p>
            <a:pPr algn="ctr"/>
            <a:fld id="{4B887FFF-DF2F-44BD-BB34-73FDB74E7BE3}" type="slidenum">
              <a:rPr lang="en-US" sz="1200" smtClean="0">
                <a:solidFill>
                  <a:schemeClr val="tx1">
                    <a:lumMod val="65000"/>
                    <a:lumOff val="35000"/>
                  </a:schemeClr>
                </a:solidFill>
              </a:rPr>
              <a:pPr algn="ctr"/>
              <a:t>‹#›</a:t>
            </a:fld>
            <a:endParaRPr lang="en-US" sz="1200" dirty="0">
              <a:solidFill>
                <a:schemeClr val="tx1">
                  <a:lumMod val="65000"/>
                  <a:lumOff val="35000"/>
                </a:scheme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143000"/>
            <a:ext cx="8229600" cy="4525963"/>
          </a:xfrm>
        </p:spPr>
        <p:txBody>
          <a:bodyPr>
            <a:normAutofit/>
          </a:bodyPr>
          <a:lstStyle>
            <a:lvl1pPr marL="1588" indent="-1588" algn="l">
              <a:buNone/>
              <a:defRPr sz="2400">
                <a:solidFill>
                  <a:schemeClr val="tx1">
                    <a:lumMod val="65000"/>
                    <a:lumOff val="35000"/>
                  </a:schemeClr>
                </a:solidFill>
                <a:latin typeface="Kozuka Gothic Pr6N EL" pitchFamily="34" charset="-128"/>
                <a:ea typeface="Kozuka Gothic Pr6N EL" pitchFamily="34" charset="-128"/>
              </a:defRPr>
            </a:lvl1pPr>
          </a:lstStyle>
          <a:p>
            <a:pPr lvl="0"/>
            <a:r>
              <a:rPr lang="en-US" dirty="0" smtClean="0"/>
              <a:t>CLICK TO EDIT MASTER TEXT STYLES</a:t>
            </a:r>
          </a:p>
        </p:txBody>
      </p:sp>
      <p:sp>
        <p:nvSpPr>
          <p:cNvPr id="4" name="TextBox 3"/>
          <p:cNvSpPr txBox="1"/>
          <p:nvPr userDrawn="1"/>
        </p:nvSpPr>
        <p:spPr>
          <a:xfrm>
            <a:off x="8458200" y="6581001"/>
            <a:ext cx="685800" cy="276999"/>
          </a:xfrm>
          <a:prstGeom prst="rect">
            <a:avLst/>
          </a:prstGeom>
          <a:noFill/>
        </p:spPr>
        <p:txBody>
          <a:bodyPr wrap="square" rtlCol="0">
            <a:spAutoFit/>
          </a:bodyPr>
          <a:lstStyle/>
          <a:p>
            <a:pPr algn="ctr"/>
            <a:fld id="{4B887FFF-DF2F-44BD-BB34-73FDB74E7BE3}" type="slidenum">
              <a:rPr lang="en-US" sz="1200" smtClean="0">
                <a:solidFill>
                  <a:schemeClr val="tx1">
                    <a:lumMod val="65000"/>
                    <a:lumOff val="35000"/>
                  </a:schemeClr>
                </a:solidFill>
              </a:rPr>
              <a:pPr algn="ctr"/>
              <a:t>‹#›</a:t>
            </a:fld>
            <a:endParaRPr lang="en-US" sz="1200" dirty="0">
              <a:solidFill>
                <a:schemeClr val="tx1">
                  <a:lumMod val="65000"/>
                  <a:lumOff val="35000"/>
                </a:scheme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143000"/>
            <a:ext cx="8229600" cy="4525963"/>
          </a:xfrm>
        </p:spPr>
        <p:txBody>
          <a:bodyPr>
            <a:normAutofit/>
          </a:bodyPr>
          <a:lstStyle>
            <a:lvl1pPr marL="1588" indent="-1588" algn="l">
              <a:buNone/>
              <a:defRPr sz="2400">
                <a:solidFill>
                  <a:schemeClr val="tx1">
                    <a:lumMod val="65000"/>
                    <a:lumOff val="35000"/>
                  </a:schemeClr>
                </a:solidFill>
                <a:latin typeface="Kozuka Gothic Pr6N EL" pitchFamily="34" charset="-128"/>
                <a:ea typeface="Kozuka Gothic Pr6N EL" pitchFamily="34" charset="-128"/>
              </a:defRPr>
            </a:lvl1pPr>
          </a:lstStyle>
          <a:p>
            <a:pPr lvl="0"/>
            <a:r>
              <a:rPr lang="en-US" dirty="0" smtClean="0"/>
              <a:t>CLICK TO EDIT MASTER TEXT STYLES</a:t>
            </a:r>
          </a:p>
        </p:txBody>
      </p:sp>
      <p:sp>
        <p:nvSpPr>
          <p:cNvPr id="4" name="TextBox 3"/>
          <p:cNvSpPr txBox="1"/>
          <p:nvPr userDrawn="1"/>
        </p:nvSpPr>
        <p:spPr>
          <a:xfrm>
            <a:off x="8458200" y="6581001"/>
            <a:ext cx="685800" cy="276999"/>
          </a:xfrm>
          <a:prstGeom prst="rect">
            <a:avLst/>
          </a:prstGeom>
          <a:noFill/>
        </p:spPr>
        <p:txBody>
          <a:bodyPr wrap="square" rtlCol="0">
            <a:spAutoFit/>
          </a:bodyPr>
          <a:lstStyle/>
          <a:p>
            <a:pPr algn="ctr"/>
            <a:fld id="{4B887FFF-DF2F-44BD-BB34-73FDB74E7BE3}" type="slidenum">
              <a:rPr lang="en-US" sz="1200" smtClean="0">
                <a:solidFill>
                  <a:schemeClr val="tx1">
                    <a:lumMod val="65000"/>
                    <a:lumOff val="35000"/>
                  </a:schemeClr>
                </a:solidFill>
              </a:rPr>
              <a:pPr algn="ctr"/>
              <a:t>‹#›</a:t>
            </a:fld>
            <a:endParaRPr lang="en-US" sz="1200" dirty="0">
              <a:solidFill>
                <a:schemeClr val="tx1">
                  <a:lumMod val="65000"/>
                  <a:lumOff val="35000"/>
                </a:scheme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143000"/>
            <a:ext cx="8229600" cy="4525963"/>
          </a:xfrm>
        </p:spPr>
        <p:txBody>
          <a:bodyPr>
            <a:normAutofit/>
          </a:bodyPr>
          <a:lstStyle>
            <a:lvl1pPr marL="1588" indent="-1588" algn="l">
              <a:buNone/>
              <a:defRPr sz="2400">
                <a:solidFill>
                  <a:schemeClr val="tx1">
                    <a:lumMod val="65000"/>
                    <a:lumOff val="35000"/>
                  </a:schemeClr>
                </a:solidFill>
                <a:latin typeface="Kozuka Gothic Pr6N EL" pitchFamily="34" charset="-128"/>
                <a:ea typeface="Kozuka Gothic Pr6N EL" pitchFamily="34" charset="-128"/>
              </a:defRPr>
            </a:lvl1pPr>
          </a:lstStyle>
          <a:p>
            <a:pPr lvl="0"/>
            <a:r>
              <a:rPr lang="en-US" dirty="0" smtClean="0"/>
              <a:t>CLICK TO EDIT MASTER TEXT STYLES</a:t>
            </a:r>
          </a:p>
        </p:txBody>
      </p:sp>
      <p:sp>
        <p:nvSpPr>
          <p:cNvPr id="4" name="TextBox 3"/>
          <p:cNvSpPr txBox="1"/>
          <p:nvPr userDrawn="1"/>
        </p:nvSpPr>
        <p:spPr>
          <a:xfrm>
            <a:off x="8458200" y="6581001"/>
            <a:ext cx="685800" cy="276999"/>
          </a:xfrm>
          <a:prstGeom prst="rect">
            <a:avLst/>
          </a:prstGeom>
          <a:noFill/>
        </p:spPr>
        <p:txBody>
          <a:bodyPr wrap="square" rtlCol="0">
            <a:spAutoFit/>
          </a:bodyPr>
          <a:lstStyle/>
          <a:p>
            <a:pPr algn="ctr"/>
            <a:fld id="{4B887FFF-DF2F-44BD-BB34-73FDB74E7BE3}" type="slidenum">
              <a:rPr lang="en-US" sz="1200" smtClean="0">
                <a:solidFill>
                  <a:schemeClr val="tx1">
                    <a:lumMod val="65000"/>
                    <a:lumOff val="35000"/>
                  </a:schemeClr>
                </a:solidFill>
              </a:rPr>
              <a:pPr algn="ctr"/>
              <a:t>‹#›</a:t>
            </a:fld>
            <a:endParaRPr lang="en-US" sz="1200" dirty="0">
              <a:solidFill>
                <a:schemeClr val="tx1">
                  <a:lumMod val="65000"/>
                  <a:lumOff val="35000"/>
                </a:scheme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143000"/>
            <a:ext cx="8229600" cy="4525963"/>
          </a:xfrm>
        </p:spPr>
        <p:txBody>
          <a:bodyPr>
            <a:normAutofit/>
          </a:bodyPr>
          <a:lstStyle>
            <a:lvl1pPr marL="1588" indent="-1588" algn="l">
              <a:buNone/>
              <a:defRPr sz="2400">
                <a:solidFill>
                  <a:schemeClr val="tx1">
                    <a:lumMod val="65000"/>
                    <a:lumOff val="35000"/>
                  </a:schemeClr>
                </a:solidFill>
                <a:latin typeface="Kozuka Gothic Pr6N EL" pitchFamily="34" charset="-128"/>
                <a:ea typeface="Kozuka Gothic Pr6N EL" pitchFamily="34" charset="-128"/>
              </a:defRPr>
            </a:lvl1pPr>
          </a:lstStyle>
          <a:p>
            <a:pPr lvl="0"/>
            <a:r>
              <a:rPr lang="en-US" dirty="0" smtClean="0"/>
              <a:t>CLICK TO EDIT MASTER TEXT STYLES</a:t>
            </a:r>
          </a:p>
        </p:txBody>
      </p:sp>
      <p:sp>
        <p:nvSpPr>
          <p:cNvPr id="4" name="TextBox 3"/>
          <p:cNvSpPr txBox="1"/>
          <p:nvPr userDrawn="1"/>
        </p:nvSpPr>
        <p:spPr>
          <a:xfrm>
            <a:off x="8458200" y="6581001"/>
            <a:ext cx="685800" cy="276999"/>
          </a:xfrm>
          <a:prstGeom prst="rect">
            <a:avLst/>
          </a:prstGeom>
          <a:noFill/>
        </p:spPr>
        <p:txBody>
          <a:bodyPr wrap="square" rtlCol="0">
            <a:spAutoFit/>
          </a:bodyPr>
          <a:lstStyle/>
          <a:p>
            <a:pPr algn="ctr"/>
            <a:fld id="{4B887FFF-DF2F-44BD-BB34-73FDB74E7BE3}" type="slidenum">
              <a:rPr lang="en-US" sz="1200" smtClean="0">
                <a:solidFill>
                  <a:schemeClr val="tx1">
                    <a:lumMod val="65000"/>
                    <a:lumOff val="35000"/>
                  </a:schemeClr>
                </a:solidFill>
              </a:rPr>
              <a:pPr algn="ctr"/>
              <a:t>‹#›</a:t>
            </a:fld>
            <a:endParaRPr lang="en-US" sz="1200" dirty="0">
              <a:solidFill>
                <a:schemeClr val="tx1">
                  <a:lumMod val="65000"/>
                  <a:lumOff val="35000"/>
                </a:scheme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143000"/>
            <a:ext cx="8229600" cy="4525963"/>
          </a:xfrm>
        </p:spPr>
        <p:txBody>
          <a:bodyPr>
            <a:normAutofit/>
          </a:bodyPr>
          <a:lstStyle>
            <a:lvl1pPr marL="1588" indent="-1588" algn="l">
              <a:buNone/>
              <a:defRPr sz="2400">
                <a:solidFill>
                  <a:schemeClr val="tx1">
                    <a:lumMod val="65000"/>
                    <a:lumOff val="35000"/>
                  </a:schemeClr>
                </a:solidFill>
                <a:latin typeface="Kozuka Gothic Pr6N EL" pitchFamily="34" charset="-128"/>
                <a:ea typeface="Kozuka Gothic Pr6N EL" pitchFamily="34" charset="-128"/>
              </a:defRPr>
            </a:lvl1pPr>
          </a:lstStyle>
          <a:p>
            <a:pPr lvl="0"/>
            <a:r>
              <a:rPr lang="en-US" dirty="0" smtClean="0"/>
              <a:t>CLICK TO EDIT MASTER TEXT STYLES</a:t>
            </a:r>
          </a:p>
        </p:txBody>
      </p:sp>
      <p:sp>
        <p:nvSpPr>
          <p:cNvPr id="4" name="TextBox 3"/>
          <p:cNvSpPr txBox="1"/>
          <p:nvPr userDrawn="1"/>
        </p:nvSpPr>
        <p:spPr>
          <a:xfrm>
            <a:off x="8458200" y="6581001"/>
            <a:ext cx="685800" cy="276999"/>
          </a:xfrm>
          <a:prstGeom prst="rect">
            <a:avLst/>
          </a:prstGeom>
          <a:noFill/>
        </p:spPr>
        <p:txBody>
          <a:bodyPr wrap="square" rtlCol="0">
            <a:spAutoFit/>
          </a:bodyPr>
          <a:lstStyle/>
          <a:p>
            <a:pPr algn="ctr"/>
            <a:fld id="{4B887FFF-DF2F-44BD-BB34-73FDB74E7BE3}" type="slidenum">
              <a:rPr lang="en-US" sz="1200" smtClean="0">
                <a:solidFill>
                  <a:schemeClr val="tx1">
                    <a:lumMod val="65000"/>
                    <a:lumOff val="35000"/>
                  </a:schemeClr>
                </a:solidFill>
              </a:rPr>
              <a:pPr algn="ctr"/>
              <a:t>‹#›</a:t>
            </a:fld>
            <a:endParaRPr lang="en-US" sz="1200" dirty="0">
              <a:solidFill>
                <a:schemeClr val="tx1">
                  <a:lumMod val="65000"/>
                  <a:lumOff val="35000"/>
                </a:scheme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5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143000"/>
            <a:ext cx="8229600" cy="4525963"/>
          </a:xfrm>
        </p:spPr>
        <p:txBody>
          <a:bodyPr>
            <a:normAutofit/>
          </a:bodyPr>
          <a:lstStyle>
            <a:lvl1pPr marL="1588" indent="-1588" algn="l">
              <a:buNone/>
              <a:defRPr sz="2400">
                <a:solidFill>
                  <a:schemeClr val="tx1">
                    <a:lumMod val="65000"/>
                    <a:lumOff val="35000"/>
                  </a:schemeClr>
                </a:solidFill>
                <a:latin typeface="Kozuka Gothic Pr6N EL" pitchFamily="34" charset="-128"/>
                <a:ea typeface="Kozuka Gothic Pr6N EL" pitchFamily="34" charset="-128"/>
              </a:defRPr>
            </a:lvl1pPr>
          </a:lstStyle>
          <a:p>
            <a:pPr lvl="0"/>
            <a:r>
              <a:rPr lang="en-US" dirty="0" smtClean="0"/>
              <a:t>CLICK TO EDIT MASTER TEXT STYLES</a:t>
            </a:r>
          </a:p>
        </p:txBody>
      </p:sp>
      <p:sp>
        <p:nvSpPr>
          <p:cNvPr id="4" name="TextBox 3"/>
          <p:cNvSpPr txBox="1"/>
          <p:nvPr userDrawn="1"/>
        </p:nvSpPr>
        <p:spPr>
          <a:xfrm>
            <a:off x="8458200" y="6581001"/>
            <a:ext cx="685800" cy="276999"/>
          </a:xfrm>
          <a:prstGeom prst="rect">
            <a:avLst/>
          </a:prstGeom>
          <a:noFill/>
        </p:spPr>
        <p:txBody>
          <a:bodyPr wrap="square" rtlCol="0">
            <a:spAutoFit/>
          </a:bodyPr>
          <a:lstStyle/>
          <a:p>
            <a:pPr algn="ctr"/>
            <a:fld id="{4B887FFF-DF2F-44BD-BB34-73FDB74E7BE3}" type="slidenum">
              <a:rPr lang="en-US" sz="1200" smtClean="0">
                <a:solidFill>
                  <a:schemeClr val="tx1">
                    <a:lumMod val="65000"/>
                    <a:lumOff val="35000"/>
                  </a:schemeClr>
                </a:solidFill>
              </a:rPr>
              <a:pPr algn="ctr"/>
              <a:t>‹#›</a:t>
            </a:fld>
            <a:endParaRPr lang="en-US" sz="1200" dirty="0">
              <a:solidFill>
                <a:schemeClr val="tx1">
                  <a:lumMod val="65000"/>
                  <a:lumOff val="35000"/>
                </a:scheme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143000"/>
            <a:ext cx="8229600" cy="4525963"/>
          </a:xfrm>
        </p:spPr>
        <p:txBody>
          <a:bodyPr>
            <a:normAutofit/>
          </a:bodyPr>
          <a:lstStyle>
            <a:lvl1pPr marL="1588" indent="-1588" algn="l">
              <a:buNone/>
              <a:defRPr sz="2400">
                <a:solidFill>
                  <a:schemeClr val="tx1">
                    <a:lumMod val="65000"/>
                    <a:lumOff val="35000"/>
                  </a:schemeClr>
                </a:solidFill>
                <a:latin typeface="Kozuka Gothic Pr6N EL" pitchFamily="34" charset="-128"/>
                <a:ea typeface="Kozuka Gothic Pr6N EL" pitchFamily="34" charset="-128"/>
              </a:defRPr>
            </a:lvl1pPr>
          </a:lstStyle>
          <a:p>
            <a:pPr lvl="0"/>
            <a:r>
              <a:rPr lang="en-US" dirty="0" smtClean="0"/>
              <a:t>CLICK TO EDIT MASTER TEXT STYLES</a:t>
            </a:r>
          </a:p>
        </p:txBody>
      </p:sp>
      <p:sp>
        <p:nvSpPr>
          <p:cNvPr id="4" name="TextBox 3"/>
          <p:cNvSpPr txBox="1"/>
          <p:nvPr userDrawn="1"/>
        </p:nvSpPr>
        <p:spPr>
          <a:xfrm>
            <a:off x="8458200" y="6581001"/>
            <a:ext cx="685800" cy="276999"/>
          </a:xfrm>
          <a:prstGeom prst="rect">
            <a:avLst/>
          </a:prstGeom>
          <a:noFill/>
        </p:spPr>
        <p:txBody>
          <a:bodyPr wrap="square" rtlCol="0">
            <a:spAutoFit/>
          </a:bodyPr>
          <a:lstStyle/>
          <a:p>
            <a:pPr algn="ctr"/>
            <a:fld id="{4B887FFF-DF2F-44BD-BB34-73FDB74E7BE3}" type="slidenum">
              <a:rPr lang="en-US" sz="1200" smtClean="0">
                <a:solidFill>
                  <a:schemeClr val="tx1">
                    <a:lumMod val="65000"/>
                    <a:lumOff val="35000"/>
                  </a:schemeClr>
                </a:solidFill>
              </a:rPr>
              <a:pPr algn="ctr"/>
              <a:t>‹#›</a:t>
            </a:fld>
            <a:endParaRPr lang="en-US" sz="1200" dirty="0">
              <a:solidFill>
                <a:schemeClr val="tx1">
                  <a:lumMod val="65000"/>
                  <a:lumOff val="35000"/>
                </a:scheme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525963"/>
          </a:xfrm>
        </p:spPr>
        <p:txBody>
          <a:bodyPr>
            <a:normAutofit/>
          </a:bodyPr>
          <a:lstStyle>
            <a:lvl1pPr marL="1588" indent="-1588" algn="l">
              <a:buNone/>
              <a:defRPr sz="2400">
                <a:solidFill>
                  <a:schemeClr val="tx1">
                    <a:lumMod val="65000"/>
                    <a:lumOff val="35000"/>
                  </a:schemeClr>
                </a:solidFill>
              </a:defRPr>
            </a:lvl1pPr>
          </a:lstStyle>
          <a:p>
            <a:pPr lvl="0"/>
            <a:r>
              <a:rPr lang="en-US" smtClean="0"/>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143000"/>
            <a:ext cx="8229600" cy="4525963"/>
          </a:xfrm>
        </p:spPr>
        <p:txBody>
          <a:bodyPr>
            <a:normAutofit/>
          </a:bodyPr>
          <a:lstStyle>
            <a:lvl1pPr marL="1588" indent="-1588" algn="l">
              <a:buNone/>
              <a:defRPr sz="2400">
                <a:solidFill>
                  <a:schemeClr val="tx1">
                    <a:lumMod val="65000"/>
                    <a:lumOff val="35000"/>
                  </a:schemeClr>
                </a:solidFill>
                <a:latin typeface="Kozuka Gothic Pr6N EL" pitchFamily="34" charset="-128"/>
                <a:ea typeface="Kozuka Gothic Pr6N EL" pitchFamily="34" charset="-128"/>
              </a:defRPr>
            </a:lvl1pPr>
          </a:lstStyle>
          <a:p>
            <a:pPr lvl="0"/>
            <a:r>
              <a:rPr lang="en-US" dirty="0" smtClean="0"/>
              <a:t>CLICK TO EDIT MASTER TEXT STYLES</a:t>
            </a:r>
          </a:p>
        </p:txBody>
      </p:sp>
      <p:sp>
        <p:nvSpPr>
          <p:cNvPr id="4" name="TextBox 3"/>
          <p:cNvSpPr txBox="1"/>
          <p:nvPr userDrawn="1"/>
        </p:nvSpPr>
        <p:spPr>
          <a:xfrm>
            <a:off x="8458200" y="6581001"/>
            <a:ext cx="685800" cy="276999"/>
          </a:xfrm>
          <a:prstGeom prst="rect">
            <a:avLst/>
          </a:prstGeom>
          <a:noFill/>
        </p:spPr>
        <p:txBody>
          <a:bodyPr wrap="square" rtlCol="0">
            <a:spAutoFit/>
          </a:bodyPr>
          <a:lstStyle/>
          <a:p>
            <a:pPr algn="ctr"/>
            <a:fld id="{4B887FFF-DF2F-44BD-BB34-73FDB74E7BE3}" type="slidenum">
              <a:rPr lang="en-US" sz="1200" smtClean="0">
                <a:solidFill>
                  <a:schemeClr val="tx1">
                    <a:lumMod val="65000"/>
                    <a:lumOff val="35000"/>
                  </a:schemeClr>
                </a:solidFill>
              </a:rPr>
              <a:pPr algn="ctr"/>
              <a:t>‹#›</a:t>
            </a:fld>
            <a:endParaRPr lang="en-US" sz="1200" dirty="0">
              <a:solidFill>
                <a:schemeClr val="tx1">
                  <a:lumMod val="65000"/>
                  <a:lumOff val="35000"/>
                </a:scheme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143000"/>
            <a:ext cx="8229600" cy="4525963"/>
          </a:xfrm>
        </p:spPr>
        <p:txBody>
          <a:bodyPr>
            <a:normAutofit/>
          </a:bodyPr>
          <a:lstStyle>
            <a:lvl1pPr marL="1588" indent="-1588" algn="l">
              <a:buNone/>
              <a:defRPr sz="2400">
                <a:solidFill>
                  <a:schemeClr val="tx1">
                    <a:lumMod val="65000"/>
                    <a:lumOff val="35000"/>
                  </a:schemeClr>
                </a:solidFill>
                <a:latin typeface="Kozuka Gothic Pr6N EL" pitchFamily="34" charset="-128"/>
                <a:ea typeface="Kozuka Gothic Pr6N EL" pitchFamily="34" charset="-128"/>
              </a:defRPr>
            </a:lvl1pPr>
          </a:lstStyle>
          <a:p>
            <a:pPr lvl="0"/>
            <a:r>
              <a:rPr lang="en-US" dirty="0" smtClean="0"/>
              <a:t>CLICK TO EDIT MASTER TEXT STYLES</a:t>
            </a:r>
          </a:p>
        </p:txBody>
      </p:sp>
      <p:sp>
        <p:nvSpPr>
          <p:cNvPr id="4" name="TextBox 3"/>
          <p:cNvSpPr txBox="1"/>
          <p:nvPr userDrawn="1"/>
        </p:nvSpPr>
        <p:spPr>
          <a:xfrm>
            <a:off x="8458200" y="6581001"/>
            <a:ext cx="685800" cy="276999"/>
          </a:xfrm>
          <a:prstGeom prst="rect">
            <a:avLst/>
          </a:prstGeom>
          <a:noFill/>
        </p:spPr>
        <p:txBody>
          <a:bodyPr wrap="square" rtlCol="0">
            <a:spAutoFit/>
          </a:bodyPr>
          <a:lstStyle/>
          <a:p>
            <a:pPr algn="ctr"/>
            <a:fld id="{4B887FFF-DF2F-44BD-BB34-73FDB74E7BE3}" type="slidenum">
              <a:rPr lang="en-US" sz="1200" smtClean="0">
                <a:solidFill>
                  <a:schemeClr val="tx1">
                    <a:lumMod val="65000"/>
                    <a:lumOff val="35000"/>
                  </a:schemeClr>
                </a:solidFill>
              </a:rPr>
              <a:pPr algn="ctr"/>
              <a:t>‹#›</a:t>
            </a:fld>
            <a:endParaRPr lang="en-US" sz="1200" dirty="0">
              <a:solidFill>
                <a:schemeClr val="tx1">
                  <a:lumMod val="65000"/>
                  <a:lumOff val="35000"/>
                </a:scheme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9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143000"/>
            <a:ext cx="8229600" cy="4525963"/>
          </a:xfrm>
        </p:spPr>
        <p:txBody>
          <a:bodyPr>
            <a:normAutofit/>
          </a:bodyPr>
          <a:lstStyle>
            <a:lvl1pPr marL="1588" indent="-1588" algn="l">
              <a:buNone/>
              <a:defRPr sz="2400">
                <a:solidFill>
                  <a:schemeClr val="tx1">
                    <a:lumMod val="65000"/>
                    <a:lumOff val="35000"/>
                  </a:schemeClr>
                </a:solidFill>
                <a:latin typeface="Kozuka Gothic Pr6N EL" pitchFamily="34" charset="-128"/>
                <a:ea typeface="Kozuka Gothic Pr6N EL" pitchFamily="34" charset="-128"/>
              </a:defRPr>
            </a:lvl1pPr>
          </a:lstStyle>
          <a:p>
            <a:pPr lvl="0"/>
            <a:r>
              <a:rPr lang="en-US" dirty="0" smtClean="0"/>
              <a:t>CLICK TO EDIT MASTER TEXT STYLES</a:t>
            </a:r>
          </a:p>
        </p:txBody>
      </p:sp>
      <p:sp>
        <p:nvSpPr>
          <p:cNvPr id="4" name="TextBox 3"/>
          <p:cNvSpPr txBox="1"/>
          <p:nvPr userDrawn="1"/>
        </p:nvSpPr>
        <p:spPr>
          <a:xfrm>
            <a:off x="8458200" y="6581001"/>
            <a:ext cx="685800" cy="276999"/>
          </a:xfrm>
          <a:prstGeom prst="rect">
            <a:avLst/>
          </a:prstGeom>
          <a:noFill/>
        </p:spPr>
        <p:txBody>
          <a:bodyPr wrap="square" rtlCol="0">
            <a:spAutoFit/>
          </a:bodyPr>
          <a:lstStyle/>
          <a:p>
            <a:pPr algn="ctr"/>
            <a:fld id="{4B887FFF-DF2F-44BD-BB34-73FDB74E7BE3}" type="slidenum">
              <a:rPr lang="en-US" sz="1200" smtClean="0">
                <a:solidFill>
                  <a:schemeClr val="tx1">
                    <a:lumMod val="65000"/>
                    <a:lumOff val="35000"/>
                  </a:schemeClr>
                </a:solidFill>
              </a:rPr>
              <a:pPr algn="ctr"/>
              <a:t>‹#›</a:t>
            </a:fld>
            <a:endParaRPr lang="en-US" sz="1200" dirty="0">
              <a:solidFill>
                <a:schemeClr val="tx1">
                  <a:lumMod val="65000"/>
                  <a:lumOff val="35000"/>
                </a:scheme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0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143000"/>
            <a:ext cx="8229600" cy="4525963"/>
          </a:xfrm>
        </p:spPr>
        <p:txBody>
          <a:bodyPr>
            <a:normAutofit/>
          </a:bodyPr>
          <a:lstStyle>
            <a:lvl1pPr marL="1588" indent="-1588" algn="l">
              <a:buNone/>
              <a:defRPr sz="2400">
                <a:solidFill>
                  <a:schemeClr val="tx1">
                    <a:lumMod val="65000"/>
                    <a:lumOff val="35000"/>
                  </a:schemeClr>
                </a:solidFill>
                <a:latin typeface="Kozuka Gothic Pr6N EL" pitchFamily="34" charset="-128"/>
                <a:ea typeface="Kozuka Gothic Pr6N EL" pitchFamily="34" charset="-128"/>
              </a:defRPr>
            </a:lvl1pPr>
          </a:lstStyle>
          <a:p>
            <a:pPr lvl="0"/>
            <a:r>
              <a:rPr lang="en-US" dirty="0" smtClean="0"/>
              <a:t>CLICK TO EDIT MASTER TEXT STYLES</a:t>
            </a:r>
          </a:p>
        </p:txBody>
      </p:sp>
      <p:sp>
        <p:nvSpPr>
          <p:cNvPr id="4" name="TextBox 3"/>
          <p:cNvSpPr txBox="1"/>
          <p:nvPr userDrawn="1"/>
        </p:nvSpPr>
        <p:spPr>
          <a:xfrm>
            <a:off x="8458200" y="6581001"/>
            <a:ext cx="685800" cy="276999"/>
          </a:xfrm>
          <a:prstGeom prst="rect">
            <a:avLst/>
          </a:prstGeom>
          <a:noFill/>
        </p:spPr>
        <p:txBody>
          <a:bodyPr wrap="square" rtlCol="0">
            <a:spAutoFit/>
          </a:bodyPr>
          <a:lstStyle/>
          <a:p>
            <a:pPr algn="ctr"/>
            <a:fld id="{4B887FFF-DF2F-44BD-BB34-73FDB74E7BE3}" type="slidenum">
              <a:rPr lang="en-US" sz="1200" smtClean="0">
                <a:solidFill>
                  <a:schemeClr val="tx1">
                    <a:lumMod val="65000"/>
                    <a:lumOff val="35000"/>
                  </a:schemeClr>
                </a:solidFill>
              </a:rPr>
              <a:pPr algn="ctr"/>
              <a:t>‹#›</a:t>
            </a:fld>
            <a:endParaRPr lang="en-US" sz="1200" dirty="0">
              <a:solidFill>
                <a:schemeClr val="tx1">
                  <a:lumMod val="65000"/>
                  <a:lumOff val="35000"/>
                </a:scheme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2800">
                <a:solidFill>
                  <a:schemeClr val="tx1">
                    <a:lumMod val="65000"/>
                    <a:lumOff val="35000"/>
                  </a:schemeClr>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marL="0" indent="0">
              <a:buNone/>
              <a:defRPr sz="2400">
                <a:solidFill>
                  <a:schemeClr val="tx1">
                    <a:lumMod val="65000"/>
                    <a:lumOff val="35000"/>
                  </a:schemeClr>
                </a:solidFill>
              </a:defRPr>
            </a:lvl1pPr>
            <a:lvl2pPr>
              <a:buFont typeface="Arial" pitchFamily="34" charset="0"/>
              <a:buChar char="•"/>
              <a:defRPr sz="2000">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22A76AD-8E01-4502-86BB-3E6FC847C7FF}" type="datetimeFigureOut">
              <a:rPr lang="en-US" smtClean="0"/>
              <a:pPr/>
              <a:t>1/31/15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73FFBA-1F70-435A-844C-A8DD434FEDF7}"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143000"/>
            <a:ext cx="8229600" cy="4525963"/>
          </a:xfrm>
          <a:prstGeom prst="rect">
            <a:avLst/>
          </a:prstGeom>
        </p:spPr>
        <p:txBody>
          <a:bodyPr>
            <a:normAutofit/>
          </a:bodyPr>
          <a:lstStyle>
            <a:lvl1pPr marL="1588" indent="-1588" algn="l">
              <a:buNone/>
              <a:defRPr sz="2400">
                <a:solidFill>
                  <a:schemeClr val="tx1">
                    <a:lumMod val="65000"/>
                    <a:lumOff val="35000"/>
                  </a:schemeClr>
                </a:solidFill>
                <a:latin typeface="Kozuka Gothic Pr6N EL" pitchFamily="34" charset="-128"/>
                <a:ea typeface="Kozuka Gothic Pr6N EL" pitchFamily="34" charset="-128"/>
              </a:defRPr>
            </a:lvl1pPr>
          </a:lstStyle>
          <a:p>
            <a:pPr lvl="0"/>
            <a:r>
              <a:rPr lang="en-US" dirty="0" smtClean="0"/>
              <a:t>CLICK TO EDIT MASTER TEXT STYLES</a:t>
            </a:r>
          </a:p>
        </p:txBody>
      </p:sp>
      <p:sp>
        <p:nvSpPr>
          <p:cNvPr id="4" name="TextBox 3"/>
          <p:cNvSpPr txBox="1"/>
          <p:nvPr userDrawn="1"/>
        </p:nvSpPr>
        <p:spPr>
          <a:xfrm>
            <a:off x="8458200" y="6581001"/>
            <a:ext cx="685800" cy="276999"/>
          </a:xfrm>
          <a:prstGeom prst="rect">
            <a:avLst/>
          </a:prstGeom>
          <a:noFill/>
        </p:spPr>
        <p:txBody>
          <a:bodyPr wrap="square" rtlCol="0">
            <a:spAutoFit/>
          </a:bodyPr>
          <a:lstStyle/>
          <a:p>
            <a:pPr algn="ctr"/>
            <a:fld id="{4B887FFF-DF2F-44BD-BB34-73FDB74E7BE3}" type="slidenum">
              <a:rPr lang="en-US" sz="1200" smtClean="0">
                <a:solidFill>
                  <a:schemeClr val="tx1">
                    <a:lumMod val="65000"/>
                    <a:lumOff val="35000"/>
                  </a:schemeClr>
                </a:solidFill>
              </a:rPr>
              <a:pPr algn="ctr"/>
              <a:t>‹#›</a:t>
            </a:fld>
            <a:endParaRPr lang="en-US" sz="1200" dirty="0">
              <a:solidFill>
                <a:schemeClr val="tx1">
                  <a:lumMod val="65000"/>
                  <a:lumOff val="35000"/>
                </a:schemeClr>
              </a:solidFill>
            </a:endParaRPr>
          </a:p>
        </p:txBody>
      </p:sp>
    </p:spTree>
    <p:extLst>
      <p:ext uri="{BB962C8B-B14F-4D97-AF65-F5344CB8AC3E}">
        <p14:creationId xmlns:p14="http://schemas.microsoft.com/office/powerpoint/2010/main" val="2168888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143000"/>
            <a:ext cx="8229600" cy="4525963"/>
          </a:xfrm>
          <a:prstGeom prst="rect">
            <a:avLst/>
          </a:prstGeom>
        </p:spPr>
        <p:txBody>
          <a:bodyPr>
            <a:normAutofit/>
          </a:bodyPr>
          <a:lstStyle>
            <a:lvl1pPr marL="1588" indent="-1588" algn="l">
              <a:buNone/>
              <a:defRPr sz="2400">
                <a:solidFill>
                  <a:schemeClr val="tx1">
                    <a:lumMod val="65000"/>
                    <a:lumOff val="35000"/>
                  </a:schemeClr>
                </a:solidFill>
                <a:latin typeface="Kozuka Gothic Pr6N EL" pitchFamily="34" charset="-128"/>
                <a:ea typeface="Kozuka Gothic Pr6N EL" pitchFamily="34" charset="-128"/>
              </a:defRPr>
            </a:lvl1pPr>
          </a:lstStyle>
          <a:p>
            <a:pPr lvl="0"/>
            <a:r>
              <a:rPr lang="en-US" dirty="0" smtClean="0"/>
              <a:t>CLICK TO EDIT MASTER TEXT STYLES</a:t>
            </a:r>
          </a:p>
        </p:txBody>
      </p:sp>
      <p:sp>
        <p:nvSpPr>
          <p:cNvPr id="4" name="TextBox 3"/>
          <p:cNvSpPr txBox="1"/>
          <p:nvPr userDrawn="1"/>
        </p:nvSpPr>
        <p:spPr>
          <a:xfrm>
            <a:off x="8458200" y="6581001"/>
            <a:ext cx="685800" cy="276999"/>
          </a:xfrm>
          <a:prstGeom prst="rect">
            <a:avLst/>
          </a:prstGeom>
          <a:noFill/>
        </p:spPr>
        <p:txBody>
          <a:bodyPr wrap="square" rtlCol="0">
            <a:spAutoFit/>
          </a:bodyPr>
          <a:lstStyle/>
          <a:p>
            <a:pPr algn="ctr"/>
            <a:fld id="{4B887FFF-DF2F-44BD-BB34-73FDB74E7BE3}" type="slidenum">
              <a:rPr lang="en-US" sz="1200" smtClean="0">
                <a:solidFill>
                  <a:schemeClr val="tx1">
                    <a:lumMod val="65000"/>
                    <a:lumOff val="35000"/>
                  </a:schemeClr>
                </a:solidFill>
              </a:rPr>
              <a:pPr algn="ctr"/>
              <a:t>‹#›</a:t>
            </a:fld>
            <a:endParaRPr lang="en-US" sz="1200" dirty="0">
              <a:solidFill>
                <a:schemeClr val="tx1">
                  <a:lumMod val="65000"/>
                  <a:lumOff val="35000"/>
                </a:schemeClr>
              </a:solidFill>
            </a:endParaRPr>
          </a:p>
        </p:txBody>
      </p:sp>
    </p:spTree>
    <p:extLst>
      <p:ext uri="{BB962C8B-B14F-4D97-AF65-F5344CB8AC3E}">
        <p14:creationId xmlns:p14="http://schemas.microsoft.com/office/powerpoint/2010/main" val="2268829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143000"/>
            <a:ext cx="8229600" cy="4525963"/>
          </a:xfrm>
        </p:spPr>
        <p:txBody>
          <a:bodyPr>
            <a:normAutofit/>
          </a:bodyPr>
          <a:lstStyle>
            <a:lvl1pPr marL="1588" indent="-1588" algn="l">
              <a:buNone/>
              <a:defRPr sz="2400">
                <a:solidFill>
                  <a:schemeClr val="tx1">
                    <a:lumMod val="65000"/>
                    <a:lumOff val="35000"/>
                  </a:schemeClr>
                </a:solidFill>
                <a:latin typeface="Kozuka Gothic Pr6N EL" pitchFamily="34" charset="-128"/>
                <a:ea typeface="Kozuka Gothic Pr6N EL" pitchFamily="34" charset="-128"/>
              </a:defRPr>
            </a:lvl1pPr>
          </a:lstStyle>
          <a:p>
            <a:pPr lvl="0"/>
            <a:r>
              <a:rPr lang="en-US" dirty="0" smtClean="0"/>
              <a:t>CLICK TO EDIT MASTER TEXT STYLES</a:t>
            </a:r>
          </a:p>
        </p:txBody>
      </p:sp>
      <p:sp>
        <p:nvSpPr>
          <p:cNvPr id="4" name="TextBox 3"/>
          <p:cNvSpPr txBox="1"/>
          <p:nvPr userDrawn="1"/>
        </p:nvSpPr>
        <p:spPr>
          <a:xfrm>
            <a:off x="8458200" y="6581001"/>
            <a:ext cx="685800" cy="276999"/>
          </a:xfrm>
          <a:prstGeom prst="rect">
            <a:avLst/>
          </a:prstGeom>
          <a:noFill/>
        </p:spPr>
        <p:txBody>
          <a:bodyPr wrap="square" rtlCol="0">
            <a:spAutoFit/>
          </a:bodyPr>
          <a:lstStyle/>
          <a:p>
            <a:pPr algn="ctr"/>
            <a:fld id="{4B887FFF-DF2F-44BD-BB34-73FDB74E7BE3}" type="slidenum">
              <a:rPr lang="en-US" sz="1200" smtClean="0">
                <a:solidFill>
                  <a:schemeClr val="tx1">
                    <a:lumMod val="65000"/>
                    <a:lumOff val="35000"/>
                  </a:schemeClr>
                </a:solidFill>
              </a:rPr>
              <a:pPr algn="ctr"/>
              <a:t>‹#›</a:t>
            </a:fld>
            <a:endParaRPr lang="en-US" sz="1200" dirty="0">
              <a:solidFill>
                <a:schemeClr val="tx1">
                  <a:lumMod val="65000"/>
                  <a:lumOff val="35000"/>
                </a:schemeClr>
              </a:solidFill>
            </a:endParaRPr>
          </a:p>
        </p:txBody>
      </p:sp>
    </p:spTree>
    <p:extLst>
      <p:ext uri="{BB962C8B-B14F-4D97-AF65-F5344CB8AC3E}">
        <p14:creationId xmlns:p14="http://schemas.microsoft.com/office/powerpoint/2010/main" val="306825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D16392-471B-466A-B709-9E2F037C4DD6}" type="datetimeFigureOut">
              <a:rPr lang="en-US" smtClean="0"/>
              <a:pPr/>
              <a:t>1/31/15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92BC5F-66C4-4D5A-91AA-0149D8D3431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D16392-471B-466A-B709-9E2F037C4DD6}" type="datetimeFigureOut">
              <a:rPr lang="en-US" smtClean="0"/>
              <a:pPr/>
              <a:t>1/31/15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92BC5F-66C4-4D5A-91AA-0149D8D3431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0D16392-471B-466A-B709-9E2F037C4DD6}" type="datetimeFigureOut">
              <a:rPr lang="en-US" smtClean="0"/>
              <a:pPr/>
              <a:t>1/31/15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92BC5F-66C4-4D5A-91AA-0149D8D3431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D16392-471B-466A-B709-9E2F037C4DD6}" type="datetimeFigureOut">
              <a:rPr lang="en-US" smtClean="0"/>
              <a:pPr/>
              <a:t>1/31/15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92BC5F-66C4-4D5A-91AA-0149D8D3431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D16392-471B-466A-B709-9E2F037C4DD6}" type="datetimeFigureOut">
              <a:rPr lang="en-US" smtClean="0"/>
              <a:pPr/>
              <a:t>1/31/15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92BC5F-66C4-4D5A-91AA-0149D8D3431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D16392-471B-466A-B709-9E2F037C4DD6}" type="datetimeFigureOut">
              <a:rPr lang="en-US" smtClean="0"/>
              <a:pPr/>
              <a:t>1/31/15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92BC5F-66C4-4D5A-91AA-0149D8D3431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D16392-471B-466A-B709-9E2F037C4DD6}" type="datetimeFigureOut">
              <a:rPr lang="en-US" smtClean="0"/>
              <a:pPr/>
              <a:t>1/31/15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92BC5F-66C4-4D5A-91AA-0149D8D3431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D16392-471B-466A-B709-9E2F037C4DD6}" type="datetimeFigureOut">
              <a:rPr lang="en-US" smtClean="0"/>
              <a:pPr/>
              <a:t>1/31/15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92BC5F-66C4-4D5A-91AA-0149D8D3431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7" r:id="rId15"/>
    <p:sldLayoutId id="2147484030" r:id="rId16"/>
    <p:sldLayoutId id="2147484031" r:id="rId17"/>
    <p:sldLayoutId id="2147484036" r:id="rId18"/>
    <p:sldLayoutId id="2147484037" r:id="rId19"/>
    <p:sldLayoutId id="2147484038" r:id="rId20"/>
    <p:sldLayoutId id="2147484039" r:id="rId21"/>
    <p:sldLayoutId id="2147484040" r:id="rId22"/>
    <p:sldLayoutId id="2147484041" r:id="rId23"/>
    <p:sldLayoutId id="2147484050" r:id="rId24"/>
    <p:sldLayoutId id="2147484051" r:id="rId25"/>
    <p:sldLayoutId id="2147484052" r:id="rId26"/>
    <p:sldLayoutId id="2147484053" r:id="rId2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hyperlink" Target="http://wearesnook.com/snook/?case=craigroyston-total-plac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earesnook.com/snook/?case=craigroyston-total-place" TargetMode="Externa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 Type="http://schemas.openxmlformats.org/officeDocument/2006/relationships/slideLayout" Target="../slideLayouts/slideLayout26.xml"/><Relationship Id="rId2" Type="http://schemas.openxmlformats.org/officeDocument/2006/relationships/image" Target="../media/image6.png"/></Relationships>
</file>

<file path=ppt/slides/_rels/slide24.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 Type="http://schemas.openxmlformats.org/officeDocument/2006/relationships/slideLayout" Target="../slideLayouts/slideLayout26.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1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1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1.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3.jpeg"/><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3.jpeg"/><Relationship Id="rId3" Type="http://schemas.openxmlformats.org/officeDocument/2006/relationships/image" Target="../media/image2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9.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2.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1" Type="http://schemas.openxmlformats.org/officeDocument/2006/relationships/slideLayout" Target="../slideLayouts/slideLayout12.xml"/><Relationship Id="rId2" Type="http://schemas.openxmlformats.org/officeDocument/2006/relationships/image" Target="../media/image33.png"/></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1" Type="http://schemas.openxmlformats.org/officeDocument/2006/relationships/slideLayout" Target="../slideLayouts/slideLayout12.xml"/><Relationship Id="rId2"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43.png"/><Relationship Id="rId13" Type="http://schemas.openxmlformats.org/officeDocument/2006/relationships/image" Target="../media/image44.png"/><Relationship Id="rId14" Type="http://schemas.openxmlformats.org/officeDocument/2006/relationships/image" Target="../media/image45.png"/><Relationship Id="rId15" Type="http://schemas.openxmlformats.org/officeDocument/2006/relationships/image" Target="../media/image46.png"/><Relationship Id="rId1" Type="http://schemas.openxmlformats.org/officeDocument/2006/relationships/slideLayout" Target="../slideLayouts/slideLayout24.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61.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43.png"/><Relationship Id="rId13" Type="http://schemas.openxmlformats.org/officeDocument/2006/relationships/image" Target="../media/image44.png"/><Relationship Id="rId14" Type="http://schemas.openxmlformats.org/officeDocument/2006/relationships/image" Target="../media/image45.png"/><Relationship Id="rId15" Type="http://schemas.openxmlformats.org/officeDocument/2006/relationships/image" Target="../media/image46.png"/><Relationship Id="rId16" Type="http://schemas.openxmlformats.org/officeDocument/2006/relationships/image" Target="../media/image47.png"/><Relationship Id="rId17" Type="http://schemas.openxmlformats.org/officeDocument/2006/relationships/image" Target="../media/image48.png"/><Relationship Id="rId18" Type="http://schemas.openxmlformats.org/officeDocument/2006/relationships/image" Target="../media/image49.png"/><Relationship Id="rId1" Type="http://schemas.openxmlformats.org/officeDocument/2006/relationships/slideLayout" Target="../slideLayouts/slideLayout24.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lumMod val="65000"/>
                  <a:lumOff val="35000"/>
                </a:schemeClr>
              </a:solidFill>
              <a:latin typeface="Kozuka Gothic Pr6N EL" pitchFamily="34" charset="-128"/>
              <a:ea typeface="Kozuka Gothic Pr6N EL" pitchFamily="34" charset="-128"/>
            </a:endParaRPr>
          </a:p>
        </p:txBody>
      </p:sp>
      <p:sp>
        <p:nvSpPr>
          <p:cNvPr id="5" name="TextBox 4"/>
          <p:cNvSpPr txBox="1"/>
          <p:nvPr/>
        </p:nvSpPr>
        <p:spPr>
          <a:xfrm>
            <a:off x="457200" y="2131874"/>
            <a:ext cx="8229600" cy="1415772"/>
          </a:xfrm>
          <a:prstGeom prst="rect">
            <a:avLst/>
          </a:prstGeom>
          <a:noFill/>
        </p:spPr>
        <p:txBody>
          <a:bodyPr wrap="square" rtlCol="0">
            <a:spAutoFit/>
          </a:bodyPr>
          <a:lstStyle/>
          <a:p>
            <a:r>
              <a:rPr lang="en-US" sz="3200" dirty="0" smtClean="0">
                <a:solidFill>
                  <a:schemeClr val="tx1">
                    <a:lumMod val="65000"/>
                    <a:lumOff val="35000"/>
                  </a:schemeClr>
                </a:solidFill>
                <a:latin typeface="Exo" pitchFamily="50" charset="0"/>
                <a:ea typeface="Kozuka Gothic Pr6N EL" pitchFamily="34" charset="-128"/>
              </a:rPr>
              <a:t>Hennepin County Geo:Code</a:t>
            </a:r>
          </a:p>
          <a:p>
            <a:r>
              <a:rPr lang="en-US" sz="5400" dirty="0" smtClean="0">
                <a:solidFill>
                  <a:schemeClr val="tx1">
                    <a:lumMod val="65000"/>
                    <a:lumOff val="35000"/>
                  </a:schemeClr>
                </a:solidFill>
                <a:latin typeface="Exo" pitchFamily="50" charset="0"/>
                <a:ea typeface="Kozuka Gothic Pr6N EL" pitchFamily="34" charset="-128"/>
              </a:rPr>
              <a:t>Accessibility Jam</a:t>
            </a:r>
          </a:p>
        </p:txBody>
      </p:sp>
      <p:sp>
        <p:nvSpPr>
          <p:cNvPr id="8" name="TextBox 7"/>
          <p:cNvSpPr txBox="1"/>
          <p:nvPr/>
        </p:nvSpPr>
        <p:spPr>
          <a:xfrm>
            <a:off x="457200" y="4001869"/>
            <a:ext cx="8229600" cy="1323439"/>
          </a:xfrm>
          <a:prstGeom prst="rect">
            <a:avLst/>
          </a:prstGeom>
          <a:noFill/>
        </p:spPr>
        <p:txBody>
          <a:bodyPr wrap="square" rtlCol="0">
            <a:spAutoFit/>
          </a:bodyPr>
          <a:lstStyle/>
          <a:p>
            <a:r>
              <a:rPr lang="en-US" sz="2000" dirty="0" smtClean="0">
                <a:solidFill>
                  <a:schemeClr val="tx1">
                    <a:lumMod val="65000"/>
                    <a:lumOff val="35000"/>
                  </a:schemeClr>
                </a:solidFill>
                <a:latin typeface="Exo" pitchFamily="50" charset="0"/>
                <a:ea typeface="Kozuka Gothic Pr6N L" pitchFamily="34" charset="-128"/>
              </a:rPr>
              <a:t>In partnership with Hennepin County Library, MN.IT Services, State of  Minnesota Office of Accessibility and Open Twin Cities 	</a:t>
            </a:r>
          </a:p>
          <a:p>
            <a:endParaRPr lang="en-US" sz="2000" dirty="0" smtClean="0">
              <a:solidFill>
                <a:schemeClr val="tx1">
                  <a:lumMod val="65000"/>
                  <a:lumOff val="35000"/>
                </a:schemeClr>
              </a:solidFill>
              <a:latin typeface="Exo" pitchFamily="50" charset="0"/>
              <a:ea typeface="Kozuka Gothic Pr6N L" pitchFamily="34" charset="-128"/>
            </a:endParaRPr>
          </a:p>
          <a:p>
            <a:r>
              <a:rPr lang="en-US" sz="2000" dirty="0" smtClean="0">
                <a:solidFill>
                  <a:schemeClr val="tx1">
                    <a:lumMod val="65000"/>
                    <a:lumOff val="35000"/>
                  </a:schemeClr>
                </a:solidFill>
                <a:latin typeface="Exo" pitchFamily="50" charset="0"/>
                <a:ea typeface="Kozuka Gothic Pr6N L" pitchFamily="34" charset="-128"/>
              </a:rPr>
              <a:t>January 31, 2015</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5"/>
          <p:cNvSpPr>
            <a:spLocks noGrp="1"/>
          </p:cNvSpPr>
          <p:nvPr>
            <p:ph idx="1"/>
          </p:nvPr>
        </p:nvSpPr>
        <p:spPr>
          <a:xfrm>
            <a:off x="457200" y="1143001"/>
            <a:ext cx="8229600" cy="533400"/>
          </a:xfrm>
        </p:spPr>
        <p:txBody>
          <a:bodyPr/>
          <a:lstStyle/>
          <a:p>
            <a:r>
              <a:rPr lang="en-US" dirty="0" smtClean="0">
                <a:latin typeface="Exo" pitchFamily="50" charset="0"/>
              </a:rPr>
              <a:t>SERVICE DESIGN IS ITERATIVE AND TOOL BASED</a:t>
            </a:r>
            <a:endParaRPr lang="en-US" dirty="0">
              <a:latin typeface="Exo" pitchFamily="50" charset="0"/>
            </a:endParaRPr>
          </a:p>
        </p:txBody>
      </p:sp>
      <p:sp>
        <p:nvSpPr>
          <p:cNvPr id="28" name="TextBox 27"/>
          <p:cNvSpPr txBox="1"/>
          <p:nvPr/>
        </p:nvSpPr>
        <p:spPr>
          <a:xfrm rot="18900000">
            <a:off x="3902569" y="2833508"/>
            <a:ext cx="1447800"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Empathy maps</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29" name="TextBox 28"/>
          <p:cNvSpPr txBox="1"/>
          <p:nvPr/>
        </p:nvSpPr>
        <p:spPr>
          <a:xfrm rot="18900000">
            <a:off x="4893168" y="2833509"/>
            <a:ext cx="1447800"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Personas</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1" name="TextBox 30"/>
          <p:cNvSpPr txBox="1"/>
          <p:nvPr/>
        </p:nvSpPr>
        <p:spPr>
          <a:xfrm rot="18900000">
            <a:off x="2867331" y="2712672"/>
            <a:ext cx="1752600"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Ethnographic research</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2" name="TextBox 31"/>
          <p:cNvSpPr txBox="1"/>
          <p:nvPr/>
        </p:nvSpPr>
        <p:spPr>
          <a:xfrm rot="18900000">
            <a:off x="1924356" y="2788873"/>
            <a:ext cx="1752600"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Stakeholder interviews</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3" name="TextBox 32"/>
          <p:cNvSpPr txBox="1"/>
          <p:nvPr/>
        </p:nvSpPr>
        <p:spPr>
          <a:xfrm rot="18900000">
            <a:off x="2559426" y="3984002"/>
            <a:ext cx="1253469"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Job shadowing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5" name="TextBox 34"/>
          <p:cNvSpPr txBox="1"/>
          <p:nvPr/>
        </p:nvSpPr>
        <p:spPr>
          <a:xfrm rot="18900000">
            <a:off x="219381" y="4093798"/>
            <a:ext cx="1752600"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Quantitative research</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6" name="TextBox 35"/>
          <p:cNvSpPr txBox="1"/>
          <p:nvPr/>
        </p:nvSpPr>
        <p:spPr>
          <a:xfrm rot="18900000">
            <a:off x="4435968" y="4052709"/>
            <a:ext cx="1447800"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Journey mapping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7" name="TextBox 36"/>
          <p:cNvSpPr txBox="1"/>
          <p:nvPr/>
        </p:nvSpPr>
        <p:spPr>
          <a:xfrm rot="18900000">
            <a:off x="5316890" y="4133531"/>
            <a:ext cx="1676400"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Service blueprinting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8" name="TextBox 37"/>
          <p:cNvSpPr txBox="1"/>
          <p:nvPr/>
        </p:nvSpPr>
        <p:spPr>
          <a:xfrm rot="18900000">
            <a:off x="944915" y="2790369"/>
            <a:ext cx="1676400"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Stakeholder mapping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9" name="TextBox 38"/>
          <p:cNvSpPr txBox="1"/>
          <p:nvPr/>
        </p:nvSpPr>
        <p:spPr>
          <a:xfrm rot="18900000">
            <a:off x="1152831" y="4103323"/>
            <a:ext cx="1752600"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Customer interviews</a:t>
            </a:r>
            <a:endParaRPr lang="en-US" sz="1200" dirty="0">
              <a:solidFill>
                <a:schemeClr val="tx1">
                  <a:lumMod val="65000"/>
                  <a:lumOff val="35000"/>
                </a:schemeClr>
              </a:solidFill>
              <a:latin typeface="Kozuka Gothic Pro L" pitchFamily="34" charset="-128"/>
              <a:ea typeface="Kozuka Gothic Pro L" pitchFamily="34" charset="-128"/>
            </a:endParaRPr>
          </a:p>
        </p:txBody>
      </p:sp>
      <p:cxnSp>
        <p:nvCxnSpPr>
          <p:cNvPr id="41" name="Straight Connector 40"/>
          <p:cNvCxnSpPr/>
          <p:nvPr/>
        </p:nvCxnSpPr>
        <p:spPr>
          <a:xfrm>
            <a:off x="816259" y="3581400"/>
            <a:ext cx="739140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3" name="Flowchart: Connector 42"/>
          <p:cNvSpPr/>
          <p:nvPr/>
        </p:nvSpPr>
        <p:spPr>
          <a:xfrm>
            <a:off x="11210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p:cNvSpPr/>
          <p:nvPr/>
        </p:nvSpPr>
        <p:spPr>
          <a:xfrm>
            <a:off x="16544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p:cNvSpPr/>
          <p:nvPr/>
        </p:nvSpPr>
        <p:spPr>
          <a:xfrm>
            <a:off x="21116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p:cNvSpPr/>
          <p:nvPr/>
        </p:nvSpPr>
        <p:spPr>
          <a:xfrm>
            <a:off x="2568859" y="3514725"/>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p:cNvSpPr/>
          <p:nvPr/>
        </p:nvSpPr>
        <p:spPr>
          <a:xfrm>
            <a:off x="31022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p:cNvSpPr/>
          <p:nvPr/>
        </p:nvSpPr>
        <p:spPr>
          <a:xfrm>
            <a:off x="35594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p:cNvSpPr/>
          <p:nvPr/>
        </p:nvSpPr>
        <p:spPr>
          <a:xfrm>
            <a:off x="40166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p:cNvSpPr/>
          <p:nvPr/>
        </p:nvSpPr>
        <p:spPr>
          <a:xfrm>
            <a:off x="45500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p:cNvSpPr/>
          <p:nvPr/>
        </p:nvSpPr>
        <p:spPr>
          <a:xfrm>
            <a:off x="502249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p:cNvSpPr/>
          <p:nvPr/>
        </p:nvSpPr>
        <p:spPr>
          <a:xfrm>
            <a:off x="56168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rot="18900000">
            <a:off x="5960816" y="2688874"/>
            <a:ext cx="2071234"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Lo-</a:t>
            </a:r>
            <a:r>
              <a:rPr lang="en-US" sz="1200" dirty="0" err="1" smtClean="0">
                <a:solidFill>
                  <a:schemeClr val="tx1">
                    <a:lumMod val="65000"/>
                    <a:lumOff val="35000"/>
                  </a:schemeClr>
                </a:solidFill>
                <a:latin typeface="Kozuka Gothic Pro L" pitchFamily="34" charset="-128"/>
                <a:ea typeface="Kozuka Gothic Pro L" pitchFamily="34" charset="-128"/>
              </a:rPr>
              <a:t>fi</a:t>
            </a:r>
            <a:r>
              <a:rPr lang="en-US" sz="1200" dirty="0" smtClean="0">
                <a:solidFill>
                  <a:schemeClr val="tx1">
                    <a:lumMod val="65000"/>
                    <a:lumOff val="35000"/>
                  </a:schemeClr>
                </a:solidFill>
                <a:latin typeface="Kozuka Gothic Pro L" pitchFamily="34" charset="-128"/>
                <a:ea typeface="Kozuka Gothic Pro L" pitchFamily="34" charset="-128"/>
              </a:rPr>
              <a:t> prototyping &amp; testing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54" name="Flowchart: Connector 53"/>
          <p:cNvSpPr/>
          <p:nvPr/>
        </p:nvSpPr>
        <p:spPr>
          <a:xfrm>
            <a:off x="61502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66836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rot="18900000">
            <a:off x="6880274" y="2479846"/>
            <a:ext cx="2448109"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High-</a:t>
            </a:r>
            <a:r>
              <a:rPr lang="en-US" sz="1200" dirty="0" err="1" smtClean="0">
                <a:solidFill>
                  <a:schemeClr val="tx1">
                    <a:lumMod val="65000"/>
                    <a:lumOff val="35000"/>
                  </a:schemeClr>
                </a:solidFill>
                <a:latin typeface="Kozuka Gothic Pro L" pitchFamily="34" charset="-128"/>
                <a:ea typeface="Kozuka Gothic Pro L" pitchFamily="34" charset="-128"/>
              </a:rPr>
              <a:t>fi</a:t>
            </a:r>
            <a:r>
              <a:rPr lang="en-US" sz="1200" dirty="0" smtClean="0">
                <a:solidFill>
                  <a:schemeClr val="tx1">
                    <a:lumMod val="65000"/>
                    <a:lumOff val="35000"/>
                  </a:schemeClr>
                </a:solidFill>
                <a:latin typeface="Kozuka Gothic Pro L" pitchFamily="34" charset="-128"/>
                <a:ea typeface="Kozuka Gothic Pro L" pitchFamily="34" charset="-128"/>
              </a:rPr>
              <a:t> prototyping &amp; testing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57" name="Flowchart: Connector 56"/>
          <p:cNvSpPr/>
          <p:nvPr/>
        </p:nvSpPr>
        <p:spPr>
          <a:xfrm>
            <a:off x="72170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76742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rot="18900000">
            <a:off x="6297965" y="4066857"/>
            <a:ext cx="1676400"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Service prototyping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60" name="Flowchart: Connector 59"/>
          <p:cNvSpPr/>
          <p:nvPr/>
        </p:nvSpPr>
        <p:spPr>
          <a:xfrm>
            <a:off x="654334" y="3467100"/>
            <a:ext cx="228600" cy="22860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8207659" y="3467100"/>
            <a:ext cx="228600" cy="22860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7826659" y="3733800"/>
            <a:ext cx="1019174" cy="646331"/>
          </a:xfrm>
          <a:prstGeom prst="rect">
            <a:avLst/>
          </a:prstGeom>
          <a:noFill/>
        </p:spPr>
        <p:txBody>
          <a:bodyPr wrap="square" rtlCol="0">
            <a:spAutoFit/>
          </a:bodyPr>
          <a:lstStyle/>
          <a:p>
            <a:pPr algn="ctr"/>
            <a:r>
              <a:rPr lang="en-US" sz="1200" dirty="0" smtClean="0">
                <a:solidFill>
                  <a:schemeClr val="tx1">
                    <a:lumMod val="65000"/>
                    <a:lumOff val="35000"/>
                  </a:schemeClr>
                </a:solidFill>
                <a:latin typeface="Kozuka Gothic Pro L" pitchFamily="34" charset="-128"/>
                <a:ea typeface="Kozuka Gothic Pro L" pitchFamily="34" charset="-128"/>
              </a:rPr>
              <a:t>Monitor, test and iterate</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40" name="TextBox 39"/>
          <p:cNvSpPr txBox="1"/>
          <p:nvPr/>
        </p:nvSpPr>
        <p:spPr>
          <a:xfrm>
            <a:off x="0" y="2971800"/>
            <a:ext cx="1121059" cy="523220"/>
          </a:xfrm>
          <a:prstGeom prst="rect">
            <a:avLst/>
          </a:prstGeom>
          <a:noFill/>
        </p:spPr>
        <p:txBody>
          <a:bodyPr wrap="square" rtlCol="0">
            <a:spAutoFit/>
          </a:bodyPr>
          <a:lstStyle/>
          <a:p>
            <a:pPr algn="ctr"/>
            <a:r>
              <a:rPr lang="en-US" sz="1400" dirty="0" smtClean="0">
                <a:solidFill>
                  <a:schemeClr val="tx1">
                    <a:lumMod val="65000"/>
                    <a:lumOff val="35000"/>
                  </a:schemeClr>
                </a:solidFill>
                <a:latin typeface="Kozuka Gothic Pro L" pitchFamily="34" charset="-128"/>
                <a:ea typeface="Kozuka Gothic Pro L" pitchFamily="34" charset="-128"/>
              </a:rPr>
              <a:t>Let’s solve </a:t>
            </a:r>
          </a:p>
          <a:p>
            <a:pPr algn="ctr"/>
            <a:r>
              <a:rPr lang="en-US" sz="1400" dirty="0" smtClean="0">
                <a:solidFill>
                  <a:schemeClr val="tx1">
                    <a:lumMod val="65000"/>
                    <a:lumOff val="35000"/>
                  </a:schemeClr>
                </a:solidFill>
                <a:latin typeface="Kozuka Gothic Pro L" pitchFamily="34" charset="-128"/>
                <a:ea typeface="Kozuka Gothic Pro L" pitchFamily="34" charset="-128"/>
              </a:rPr>
              <a:t>a problem!</a:t>
            </a:r>
            <a:endParaRPr lang="en-US" sz="1400" dirty="0">
              <a:solidFill>
                <a:schemeClr val="tx1">
                  <a:lumMod val="65000"/>
                  <a:lumOff val="35000"/>
                </a:schemeClr>
              </a:solidFill>
              <a:latin typeface="Kozuka Gothic Pro L" pitchFamily="34" charset="-128"/>
              <a:ea typeface="Kozuka Gothic Pro L" pitchFamily="34" charset="-128"/>
            </a:endParaRPr>
          </a:p>
        </p:txBody>
      </p:sp>
      <p:sp>
        <p:nvSpPr>
          <p:cNvPr id="64" name="TextBox 63"/>
          <p:cNvSpPr txBox="1"/>
          <p:nvPr/>
        </p:nvSpPr>
        <p:spPr>
          <a:xfrm rot="18900000">
            <a:off x="3296457" y="4097256"/>
            <a:ext cx="1573799"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Mission Definition</a:t>
            </a:r>
            <a:endParaRPr lang="en-US" sz="1200" dirty="0">
              <a:solidFill>
                <a:schemeClr val="tx1">
                  <a:lumMod val="65000"/>
                  <a:lumOff val="35000"/>
                </a:schemeClr>
              </a:solidFill>
              <a:latin typeface="Kozuka Gothic Pro L" pitchFamily="34" charset="-128"/>
              <a:ea typeface="Kozuka Gothic Pro L" pitchFamily="34" charset="-128"/>
            </a:endParaRP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5"/>
          <p:cNvSpPr>
            <a:spLocks noGrp="1"/>
          </p:cNvSpPr>
          <p:nvPr>
            <p:ph idx="1"/>
          </p:nvPr>
        </p:nvSpPr>
        <p:spPr>
          <a:xfrm>
            <a:off x="457200" y="1143001"/>
            <a:ext cx="8229600" cy="533400"/>
          </a:xfrm>
        </p:spPr>
        <p:txBody>
          <a:bodyPr/>
          <a:lstStyle/>
          <a:p>
            <a:r>
              <a:rPr lang="en-US" dirty="0" smtClean="0">
                <a:latin typeface="Exo" pitchFamily="50" charset="0"/>
              </a:rPr>
              <a:t>SERVICE DESIGN IS ITERATIVE AND TOOL BASED</a:t>
            </a:r>
            <a:endParaRPr lang="en-US" dirty="0">
              <a:latin typeface="Exo" pitchFamily="50" charset="0"/>
            </a:endParaRPr>
          </a:p>
        </p:txBody>
      </p:sp>
      <p:sp>
        <p:nvSpPr>
          <p:cNvPr id="28" name="TextBox 27"/>
          <p:cNvSpPr txBox="1"/>
          <p:nvPr/>
        </p:nvSpPr>
        <p:spPr>
          <a:xfrm rot="18900000">
            <a:off x="3902569" y="2833508"/>
            <a:ext cx="1447800"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Empathy maps</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29" name="TextBox 28"/>
          <p:cNvSpPr txBox="1"/>
          <p:nvPr/>
        </p:nvSpPr>
        <p:spPr>
          <a:xfrm rot="18900000">
            <a:off x="4893168" y="2833509"/>
            <a:ext cx="1447800"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Personas</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1" name="TextBox 30"/>
          <p:cNvSpPr txBox="1"/>
          <p:nvPr/>
        </p:nvSpPr>
        <p:spPr>
          <a:xfrm rot="18900000">
            <a:off x="2867331" y="2712672"/>
            <a:ext cx="1752600"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Ethnographic research</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2" name="TextBox 31"/>
          <p:cNvSpPr txBox="1"/>
          <p:nvPr/>
        </p:nvSpPr>
        <p:spPr>
          <a:xfrm rot="18900000">
            <a:off x="1924356" y="2788873"/>
            <a:ext cx="1752600"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Stakeholder interviews</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3" name="TextBox 32"/>
          <p:cNvSpPr txBox="1"/>
          <p:nvPr/>
        </p:nvSpPr>
        <p:spPr>
          <a:xfrm rot="18900000">
            <a:off x="2559426" y="3984002"/>
            <a:ext cx="1253469"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Job shadowing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5" name="TextBox 34"/>
          <p:cNvSpPr txBox="1"/>
          <p:nvPr/>
        </p:nvSpPr>
        <p:spPr>
          <a:xfrm rot="18900000">
            <a:off x="219381" y="4093798"/>
            <a:ext cx="1752600"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Quantitative research</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6" name="TextBox 35"/>
          <p:cNvSpPr txBox="1"/>
          <p:nvPr/>
        </p:nvSpPr>
        <p:spPr>
          <a:xfrm rot="18900000">
            <a:off x="4435968" y="4052709"/>
            <a:ext cx="1447800"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Journey mapping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7" name="TextBox 36"/>
          <p:cNvSpPr txBox="1"/>
          <p:nvPr/>
        </p:nvSpPr>
        <p:spPr>
          <a:xfrm rot="18900000">
            <a:off x="5316890" y="4133531"/>
            <a:ext cx="1676400"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Service blueprinting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8" name="TextBox 37"/>
          <p:cNvSpPr txBox="1"/>
          <p:nvPr/>
        </p:nvSpPr>
        <p:spPr>
          <a:xfrm rot="18900000">
            <a:off x="944915" y="2790369"/>
            <a:ext cx="1676400"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Stakeholder mapping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9" name="TextBox 38"/>
          <p:cNvSpPr txBox="1"/>
          <p:nvPr/>
        </p:nvSpPr>
        <p:spPr>
          <a:xfrm rot="18900000">
            <a:off x="1152831" y="4103323"/>
            <a:ext cx="1752600"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Customer interviews</a:t>
            </a:r>
            <a:endParaRPr lang="en-US" sz="1200" dirty="0">
              <a:solidFill>
                <a:schemeClr val="tx1">
                  <a:lumMod val="65000"/>
                  <a:lumOff val="35000"/>
                </a:schemeClr>
              </a:solidFill>
              <a:latin typeface="Kozuka Gothic Pro L" pitchFamily="34" charset="-128"/>
              <a:ea typeface="Kozuka Gothic Pro L" pitchFamily="34" charset="-128"/>
            </a:endParaRPr>
          </a:p>
        </p:txBody>
      </p:sp>
      <p:cxnSp>
        <p:nvCxnSpPr>
          <p:cNvPr id="41" name="Straight Connector 40"/>
          <p:cNvCxnSpPr/>
          <p:nvPr/>
        </p:nvCxnSpPr>
        <p:spPr>
          <a:xfrm>
            <a:off x="816259" y="3581400"/>
            <a:ext cx="739140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3" name="Flowchart: Connector 42"/>
          <p:cNvSpPr/>
          <p:nvPr/>
        </p:nvSpPr>
        <p:spPr>
          <a:xfrm>
            <a:off x="11210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p:cNvSpPr/>
          <p:nvPr/>
        </p:nvSpPr>
        <p:spPr>
          <a:xfrm>
            <a:off x="16544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p:cNvSpPr/>
          <p:nvPr/>
        </p:nvSpPr>
        <p:spPr>
          <a:xfrm>
            <a:off x="21116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p:cNvSpPr/>
          <p:nvPr/>
        </p:nvSpPr>
        <p:spPr>
          <a:xfrm>
            <a:off x="2568859" y="3514725"/>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p:cNvSpPr/>
          <p:nvPr/>
        </p:nvSpPr>
        <p:spPr>
          <a:xfrm>
            <a:off x="31022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p:cNvSpPr/>
          <p:nvPr/>
        </p:nvSpPr>
        <p:spPr>
          <a:xfrm>
            <a:off x="35594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p:cNvSpPr/>
          <p:nvPr/>
        </p:nvSpPr>
        <p:spPr>
          <a:xfrm>
            <a:off x="40166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p:cNvSpPr/>
          <p:nvPr/>
        </p:nvSpPr>
        <p:spPr>
          <a:xfrm>
            <a:off x="45500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p:cNvSpPr/>
          <p:nvPr/>
        </p:nvSpPr>
        <p:spPr>
          <a:xfrm>
            <a:off x="502249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p:cNvSpPr/>
          <p:nvPr/>
        </p:nvSpPr>
        <p:spPr>
          <a:xfrm>
            <a:off x="56168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rot="18900000">
            <a:off x="5960816" y="2688874"/>
            <a:ext cx="2071234"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Lo-</a:t>
            </a:r>
            <a:r>
              <a:rPr lang="en-US" sz="1200" dirty="0" err="1" smtClean="0">
                <a:solidFill>
                  <a:schemeClr val="tx1">
                    <a:lumMod val="65000"/>
                    <a:lumOff val="35000"/>
                  </a:schemeClr>
                </a:solidFill>
                <a:latin typeface="Kozuka Gothic Pro L" pitchFamily="34" charset="-128"/>
                <a:ea typeface="Kozuka Gothic Pro L" pitchFamily="34" charset="-128"/>
              </a:rPr>
              <a:t>fi</a:t>
            </a:r>
            <a:r>
              <a:rPr lang="en-US" sz="1200" dirty="0" smtClean="0">
                <a:solidFill>
                  <a:schemeClr val="tx1">
                    <a:lumMod val="65000"/>
                    <a:lumOff val="35000"/>
                  </a:schemeClr>
                </a:solidFill>
                <a:latin typeface="Kozuka Gothic Pro L" pitchFamily="34" charset="-128"/>
                <a:ea typeface="Kozuka Gothic Pro L" pitchFamily="34" charset="-128"/>
              </a:rPr>
              <a:t> prototyping &amp; testing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54" name="Flowchart: Connector 53"/>
          <p:cNvSpPr/>
          <p:nvPr/>
        </p:nvSpPr>
        <p:spPr>
          <a:xfrm>
            <a:off x="61502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66836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rot="18900000">
            <a:off x="6880274" y="2479846"/>
            <a:ext cx="2448109"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High-</a:t>
            </a:r>
            <a:r>
              <a:rPr lang="en-US" sz="1200" dirty="0" err="1" smtClean="0">
                <a:solidFill>
                  <a:schemeClr val="tx1">
                    <a:lumMod val="65000"/>
                    <a:lumOff val="35000"/>
                  </a:schemeClr>
                </a:solidFill>
                <a:latin typeface="Kozuka Gothic Pro L" pitchFamily="34" charset="-128"/>
                <a:ea typeface="Kozuka Gothic Pro L" pitchFamily="34" charset="-128"/>
              </a:rPr>
              <a:t>fi</a:t>
            </a:r>
            <a:r>
              <a:rPr lang="en-US" sz="1200" dirty="0" smtClean="0">
                <a:solidFill>
                  <a:schemeClr val="tx1">
                    <a:lumMod val="65000"/>
                    <a:lumOff val="35000"/>
                  </a:schemeClr>
                </a:solidFill>
                <a:latin typeface="Kozuka Gothic Pro L" pitchFamily="34" charset="-128"/>
                <a:ea typeface="Kozuka Gothic Pro L" pitchFamily="34" charset="-128"/>
              </a:rPr>
              <a:t> prototyping &amp; testing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57" name="Flowchart: Connector 56"/>
          <p:cNvSpPr/>
          <p:nvPr/>
        </p:nvSpPr>
        <p:spPr>
          <a:xfrm>
            <a:off x="72170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76742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rot="18900000">
            <a:off x="6297965" y="4066857"/>
            <a:ext cx="1676400"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Service prototyping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60" name="Flowchart: Connector 59"/>
          <p:cNvSpPr/>
          <p:nvPr/>
        </p:nvSpPr>
        <p:spPr>
          <a:xfrm>
            <a:off x="654334" y="3467100"/>
            <a:ext cx="228600" cy="22860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0" y="2971800"/>
            <a:ext cx="1121059" cy="523220"/>
          </a:xfrm>
          <a:prstGeom prst="rect">
            <a:avLst/>
          </a:prstGeom>
          <a:noFill/>
        </p:spPr>
        <p:txBody>
          <a:bodyPr wrap="square" rtlCol="0">
            <a:spAutoFit/>
          </a:bodyPr>
          <a:lstStyle/>
          <a:p>
            <a:pPr algn="ctr"/>
            <a:r>
              <a:rPr lang="en-US" sz="1400" dirty="0" smtClean="0">
                <a:solidFill>
                  <a:schemeClr val="tx1">
                    <a:lumMod val="65000"/>
                    <a:lumOff val="35000"/>
                  </a:schemeClr>
                </a:solidFill>
                <a:latin typeface="Kozuka Gothic Pro L" pitchFamily="34" charset="-128"/>
                <a:ea typeface="Kozuka Gothic Pro L" pitchFamily="34" charset="-128"/>
              </a:rPr>
              <a:t>Let’s solve </a:t>
            </a:r>
          </a:p>
          <a:p>
            <a:pPr algn="ctr"/>
            <a:r>
              <a:rPr lang="en-US" sz="1400" dirty="0" smtClean="0">
                <a:solidFill>
                  <a:schemeClr val="tx1">
                    <a:lumMod val="65000"/>
                    <a:lumOff val="35000"/>
                  </a:schemeClr>
                </a:solidFill>
                <a:latin typeface="Kozuka Gothic Pro L" pitchFamily="34" charset="-128"/>
                <a:ea typeface="Kozuka Gothic Pro L" pitchFamily="34" charset="-128"/>
              </a:rPr>
              <a:t>a problem!</a:t>
            </a:r>
            <a:endParaRPr lang="en-US" sz="1400" dirty="0">
              <a:solidFill>
                <a:schemeClr val="tx1">
                  <a:lumMod val="65000"/>
                  <a:lumOff val="35000"/>
                </a:schemeClr>
              </a:solidFill>
              <a:latin typeface="Kozuka Gothic Pro L" pitchFamily="34" charset="-128"/>
              <a:ea typeface="Kozuka Gothic Pro L" pitchFamily="34" charset="-128"/>
            </a:endParaRPr>
          </a:p>
        </p:txBody>
      </p:sp>
      <p:sp>
        <p:nvSpPr>
          <p:cNvPr id="63" name="TextBox 62"/>
          <p:cNvSpPr txBox="1"/>
          <p:nvPr/>
        </p:nvSpPr>
        <p:spPr>
          <a:xfrm>
            <a:off x="7826659" y="3733800"/>
            <a:ext cx="1019174" cy="646331"/>
          </a:xfrm>
          <a:prstGeom prst="rect">
            <a:avLst/>
          </a:prstGeom>
          <a:noFill/>
        </p:spPr>
        <p:txBody>
          <a:bodyPr wrap="square" rtlCol="0">
            <a:spAutoFit/>
          </a:bodyPr>
          <a:lstStyle/>
          <a:p>
            <a:pPr algn="ctr"/>
            <a:r>
              <a:rPr lang="en-US" sz="1200" dirty="0" smtClean="0">
                <a:solidFill>
                  <a:schemeClr val="tx1">
                    <a:lumMod val="65000"/>
                    <a:lumOff val="35000"/>
                  </a:schemeClr>
                </a:solidFill>
                <a:latin typeface="Kozuka Gothic Pro L" pitchFamily="34" charset="-128"/>
                <a:ea typeface="Kozuka Gothic Pro L" pitchFamily="34" charset="-128"/>
              </a:rPr>
              <a:t>Monitor, test and iterate</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66" name="Freeform 65"/>
          <p:cNvSpPr/>
          <p:nvPr/>
        </p:nvSpPr>
        <p:spPr>
          <a:xfrm>
            <a:off x="208145" y="3494177"/>
            <a:ext cx="8602480" cy="2240116"/>
          </a:xfrm>
          <a:custGeom>
            <a:avLst/>
            <a:gdLst>
              <a:gd name="connsiteX0" fmla="*/ 8145280 w 8602480"/>
              <a:gd name="connsiteY0" fmla="*/ 58648 h 2240116"/>
              <a:gd name="connsiteX1" fmla="*/ 8173855 w 8602480"/>
              <a:gd name="connsiteY1" fmla="*/ 39598 h 2240116"/>
              <a:gd name="connsiteX2" fmla="*/ 8345305 w 8602480"/>
              <a:gd name="connsiteY2" fmla="*/ 30073 h 2240116"/>
              <a:gd name="connsiteX3" fmla="*/ 8383405 w 8602480"/>
              <a:gd name="connsiteY3" fmla="*/ 49123 h 2240116"/>
              <a:gd name="connsiteX4" fmla="*/ 8450080 w 8602480"/>
              <a:gd name="connsiteY4" fmla="*/ 144373 h 2240116"/>
              <a:gd name="connsiteX5" fmla="*/ 8469130 w 8602480"/>
              <a:gd name="connsiteY5" fmla="*/ 172948 h 2240116"/>
              <a:gd name="connsiteX6" fmla="*/ 8488180 w 8602480"/>
              <a:gd name="connsiteY6" fmla="*/ 201523 h 2240116"/>
              <a:gd name="connsiteX7" fmla="*/ 8516755 w 8602480"/>
              <a:gd name="connsiteY7" fmla="*/ 306298 h 2240116"/>
              <a:gd name="connsiteX8" fmla="*/ 8526280 w 8602480"/>
              <a:gd name="connsiteY8" fmla="*/ 372973 h 2240116"/>
              <a:gd name="connsiteX9" fmla="*/ 8554855 w 8602480"/>
              <a:gd name="connsiteY9" fmla="*/ 544423 h 2240116"/>
              <a:gd name="connsiteX10" fmla="*/ 8583430 w 8602480"/>
              <a:gd name="connsiteY10" fmla="*/ 839698 h 2240116"/>
              <a:gd name="connsiteX11" fmla="*/ 8602480 w 8602480"/>
              <a:gd name="connsiteY11" fmla="*/ 1077823 h 2240116"/>
              <a:gd name="connsiteX12" fmla="*/ 8592955 w 8602480"/>
              <a:gd name="connsiteY12" fmla="*/ 1258798 h 2240116"/>
              <a:gd name="connsiteX13" fmla="*/ 8583430 w 8602480"/>
              <a:gd name="connsiteY13" fmla="*/ 1296898 h 2240116"/>
              <a:gd name="connsiteX14" fmla="*/ 8554855 w 8602480"/>
              <a:gd name="connsiteY14" fmla="*/ 1334998 h 2240116"/>
              <a:gd name="connsiteX15" fmla="*/ 8440555 w 8602480"/>
              <a:gd name="connsiteY15" fmla="*/ 1468348 h 2240116"/>
              <a:gd name="connsiteX16" fmla="*/ 8383405 w 8602480"/>
              <a:gd name="connsiteY16" fmla="*/ 1496923 h 2240116"/>
              <a:gd name="connsiteX17" fmla="*/ 8297680 w 8602480"/>
              <a:gd name="connsiteY17" fmla="*/ 1544548 h 2240116"/>
              <a:gd name="connsiteX18" fmla="*/ 8202430 w 8602480"/>
              <a:gd name="connsiteY18" fmla="*/ 1582648 h 2240116"/>
              <a:gd name="connsiteX19" fmla="*/ 8040505 w 8602480"/>
              <a:gd name="connsiteY19" fmla="*/ 1592173 h 2240116"/>
              <a:gd name="connsiteX20" fmla="*/ 7983355 w 8602480"/>
              <a:gd name="connsiteY20" fmla="*/ 1573123 h 2240116"/>
              <a:gd name="connsiteX21" fmla="*/ 7935730 w 8602480"/>
              <a:gd name="connsiteY21" fmla="*/ 1563598 h 2240116"/>
              <a:gd name="connsiteX22" fmla="*/ 7897630 w 8602480"/>
              <a:gd name="connsiteY22" fmla="*/ 1525498 h 2240116"/>
              <a:gd name="connsiteX23" fmla="*/ 7811905 w 8602480"/>
              <a:gd name="connsiteY23" fmla="*/ 1477873 h 2240116"/>
              <a:gd name="connsiteX24" fmla="*/ 7688080 w 8602480"/>
              <a:gd name="connsiteY24" fmla="*/ 1487398 h 2240116"/>
              <a:gd name="connsiteX25" fmla="*/ 7640455 w 8602480"/>
              <a:gd name="connsiteY25" fmla="*/ 1496923 h 2240116"/>
              <a:gd name="connsiteX26" fmla="*/ 7478530 w 8602480"/>
              <a:gd name="connsiteY26" fmla="*/ 1506448 h 2240116"/>
              <a:gd name="connsiteX27" fmla="*/ 7392805 w 8602480"/>
              <a:gd name="connsiteY27" fmla="*/ 1525498 h 2240116"/>
              <a:gd name="connsiteX28" fmla="*/ 7316605 w 8602480"/>
              <a:gd name="connsiteY28" fmla="*/ 1563598 h 2240116"/>
              <a:gd name="connsiteX29" fmla="*/ 7259455 w 8602480"/>
              <a:gd name="connsiteY29" fmla="*/ 1639798 h 2240116"/>
              <a:gd name="connsiteX30" fmla="*/ 7249930 w 8602480"/>
              <a:gd name="connsiteY30" fmla="*/ 1677898 h 2240116"/>
              <a:gd name="connsiteX31" fmla="*/ 7230880 w 8602480"/>
              <a:gd name="connsiteY31" fmla="*/ 1715998 h 2240116"/>
              <a:gd name="connsiteX32" fmla="*/ 7221355 w 8602480"/>
              <a:gd name="connsiteY32" fmla="*/ 1754098 h 2240116"/>
              <a:gd name="connsiteX33" fmla="*/ 7192780 w 8602480"/>
              <a:gd name="connsiteY33" fmla="*/ 1811248 h 2240116"/>
              <a:gd name="connsiteX34" fmla="*/ 7173730 w 8602480"/>
              <a:gd name="connsiteY34" fmla="*/ 1877923 h 2240116"/>
              <a:gd name="connsiteX35" fmla="*/ 7154680 w 8602480"/>
              <a:gd name="connsiteY35" fmla="*/ 1935073 h 2240116"/>
              <a:gd name="connsiteX36" fmla="*/ 7097530 w 8602480"/>
              <a:gd name="connsiteY36" fmla="*/ 2030323 h 2240116"/>
              <a:gd name="connsiteX37" fmla="*/ 7078480 w 8602480"/>
              <a:gd name="connsiteY37" fmla="*/ 2068423 h 2240116"/>
              <a:gd name="connsiteX38" fmla="*/ 7030855 w 8602480"/>
              <a:gd name="connsiteY38" fmla="*/ 2116048 h 2240116"/>
              <a:gd name="connsiteX39" fmla="*/ 6954655 w 8602480"/>
              <a:gd name="connsiteY39" fmla="*/ 2220823 h 2240116"/>
              <a:gd name="connsiteX40" fmla="*/ 6897505 w 8602480"/>
              <a:gd name="connsiteY40" fmla="*/ 2230348 h 2240116"/>
              <a:gd name="connsiteX41" fmla="*/ 6592705 w 8602480"/>
              <a:gd name="connsiteY41" fmla="*/ 2192248 h 2240116"/>
              <a:gd name="connsiteX42" fmla="*/ 6516505 w 8602480"/>
              <a:gd name="connsiteY42" fmla="*/ 2182723 h 2240116"/>
              <a:gd name="connsiteX43" fmla="*/ 6345055 w 8602480"/>
              <a:gd name="connsiteY43" fmla="*/ 2135098 h 2240116"/>
              <a:gd name="connsiteX44" fmla="*/ 6202180 w 8602480"/>
              <a:gd name="connsiteY44" fmla="*/ 2087473 h 2240116"/>
              <a:gd name="connsiteX45" fmla="*/ 6135505 w 8602480"/>
              <a:gd name="connsiteY45" fmla="*/ 2058898 h 2240116"/>
              <a:gd name="connsiteX46" fmla="*/ 6002155 w 8602480"/>
              <a:gd name="connsiteY46" fmla="*/ 2020798 h 2240116"/>
              <a:gd name="connsiteX47" fmla="*/ 5945005 w 8602480"/>
              <a:gd name="connsiteY47" fmla="*/ 2001748 h 2240116"/>
              <a:gd name="connsiteX48" fmla="*/ 5916430 w 8602480"/>
              <a:gd name="connsiteY48" fmla="*/ 1973173 h 2240116"/>
              <a:gd name="connsiteX49" fmla="*/ 5868805 w 8602480"/>
              <a:gd name="connsiteY49" fmla="*/ 1954123 h 2240116"/>
              <a:gd name="connsiteX50" fmla="*/ 5840230 w 8602480"/>
              <a:gd name="connsiteY50" fmla="*/ 1935073 h 2240116"/>
              <a:gd name="connsiteX51" fmla="*/ 5802130 w 8602480"/>
              <a:gd name="connsiteY51" fmla="*/ 1916023 h 2240116"/>
              <a:gd name="connsiteX52" fmla="*/ 5744980 w 8602480"/>
              <a:gd name="connsiteY52" fmla="*/ 1877923 h 2240116"/>
              <a:gd name="connsiteX53" fmla="*/ 5697355 w 8602480"/>
              <a:gd name="connsiteY53" fmla="*/ 1839823 h 2240116"/>
              <a:gd name="connsiteX54" fmla="*/ 5668780 w 8602480"/>
              <a:gd name="connsiteY54" fmla="*/ 1830298 h 2240116"/>
              <a:gd name="connsiteX55" fmla="*/ 5630680 w 8602480"/>
              <a:gd name="connsiteY55" fmla="*/ 1801723 h 2240116"/>
              <a:gd name="connsiteX56" fmla="*/ 5573530 w 8602480"/>
              <a:gd name="connsiteY56" fmla="*/ 1782673 h 2240116"/>
              <a:gd name="connsiteX57" fmla="*/ 5525905 w 8602480"/>
              <a:gd name="connsiteY57" fmla="*/ 1763623 h 2240116"/>
              <a:gd name="connsiteX58" fmla="*/ 5325880 w 8602480"/>
              <a:gd name="connsiteY58" fmla="*/ 1801723 h 2240116"/>
              <a:gd name="connsiteX59" fmla="*/ 5287780 w 8602480"/>
              <a:gd name="connsiteY59" fmla="*/ 1830298 h 2240116"/>
              <a:gd name="connsiteX60" fmla="*/ 5230630 w 8602480"/>
              <a:gd name="connsiteY60" fmla="*/ 1868398 h 2240116"/>
              <a:gd name="connsiteX61" fmla="*/ 5192530 w 8602480"/>
              <a:gd name="connsiteY61" fmla="*/ 1887448 h 2240116"/>
              <a:gd name="connsiteX62" fmla="*/ 5144905 w 8602480"/>
              <a:gd name="connsiteY62" fmla="*/ 1925548 h 2240116"/>
              <a:gd name="connsiteX63" fmla="*/ 5049655 w 8602480"/>
              <a:gd name="connsiteY63" fmla="*/ 1963648 h 2240116"/>
              <a:gd name="connsiteX64" fmla="*/ 4935355 w 8602480"/>
              <a:gd name="connsiteY64" fmla="*/ 2011273 h 2240116"/>
              <a:gd name="connsiteX65" fmla="*/ 4906780 w 8602480"/>
              <a:gd name="connsiteY65" fmla="*/ 2020798 h 2240116"/>
              <a:gd name="connsiteX66" fmla="*/ 4763905 w 8602480"/>
              <a:gd name="connsiteY66" fmla="*/ 2030323 h 2240116"/>
              <a:gd name="connsiteX67" fmla="*/ 4544830 w 8602480"/>
              <a:gd name="connsiteY67" fmla="*/ 2049373 h 2240116"/>
              <a:gd name="connsiteX68" fmla="*/ 4459105 w 8602480"/>
              <a:gd name="connsiteY68" fmla="*/ 2068423 h 2240116"/>
              <a:gd name="connsiteX69" fmla="*/ 4382905 w 8602480"/>
              <a:gd name="connsiteY69" fmla="*/ 2077948 h 2240116"/>
              <a:gd name="connsiteX70" fmla="*/ 4135255 w 8602480"/>
              <a:gd name="connsiteY70" fmla="*/ 2011273 h 2240116"/>
              <a:gd name="connsiteX71" fmla="*/ 4097155 w 8602480"/>
              <a:gd name="connsiteY71" fmla="*/ 1992223 h 2240116"/>
              <a:gd name="connsiteX72" fmla="*/ 4049530 w 8602480"/>
              <a:gd name="connsiteY72" fmla="*/ 1954123 h 2240116"/>
              <a:gd name="connsiteX73" fmla="*/ 3992380 w 8602480"/>
              <a:gd name="connsiteY73" fmla="*/ 1916023 h 2240116"/>
              <a:gd name="connsiteX74" fmla="*/ 3897130 w 8602480"/>
              <a:gd name="connsiteY74" fmla="*/ 1839823 h 2240116"/>
              <a:gd name="connsiteX75" fmla="*/ 3868555 w 8602480"/>
              <a:gd name="connsiteY75" fmla="*/ 1820773 h 2240116"/>
              <a:gd name="connsiteX76" fmla="*/ 3811405 w 8602480"/>
              <a:gd name="connsiteY76" fmla="*/ 1782673 h 2240116"/>
              <a:gd name="connsiteX77" fmla="*/ 3735205 w 8602480"/>
              <a:gd name="connsiteY77" fmla="*/ 1763623 h 2240116"/>
              <a:gd name="connsiteX78" fmla="*/ 3697105 w 8602480"/>
              <a:gd name="connsiteY78" fmla="*/ 1744573 h 2240116"/>
              <a:gd name="connsiteX79" fmla="*/ 3659005 w 8602480"/>
              <a:gd name="connsiteY79" fmla="*/ 1735048 h 2240116"/>
              <a:gd name="connsiteX80" fmla="*/ 3611380 w 8602480"/>
              <a:gd name="connsiteY80" fmla="*/ 1715998 h 2240116"/>
              <a:gd name="connsiteX81" fmla="*/ 3468505 w 8602480"/>
              <a:gd name="connsiteY81" fmla="*/ 1687423 h 2240116"/>
              <a:gd name="connsiteX82" fmla="*/ 3258955 w 8602480"/>
              <a:gd name="connsiteY82" fmla="*/ 1696948 h 2240116"/>
              <a:gd name="connsiteX83" fmla="*/ 3192280 w 8602480"/>
              <a:gd name="connsiteY83" fmla="*/ 1706473 h 2240116"/>
              <a:gd name="connsiteX84" fmla="*/ 3001780 w 8602480"/>
              <a:gd name="connsiteY84" fmla="*/ 1744573 h 2240116"/>
              <a:gd name="connsiteX85" fmla="*/ 2944630 w 8602480"/>
              <a:gd name="connsiteY85" fmla="*/ 1773148 h 2240116"/>
              <a:gd name="connsiteX86" fmla="*/ 2830330 w 8602480"/>
              <a:gd name="connsiteY86" fmla="*/ 1811248 h 2240116"/>
              <a:gd name="connsiteX87" fmla="*/ 2706505 w 8602480"/>
              <a:gd name="connsiteY87" fmla="*/ 1906498 h 2240116"/>
              <a:gd name="connsiteX88" fmla="*/ 2668405 w 8602480"/>
              <a:gd name="connsiteY88" fmla="*/ 1925548 h 2240116"/>
              <a:gd name="connsiteX89" fmla="*/ 2573155 w 8602480"/>
              <a:gd name="connsiteY89" fmla="*/ 2001748 h 2240116"/>
              <a:gd name="connsiteX90" fmla="*/ 2516005 w 8602480"/>
              <a:gd name="connsiteY90" fmla="*/ 2030323 h 2240116"/>
              <a:gd name="connsiteX91" fmla="*/ 2477905 w 8602480"/>
              <a:gd name="connsiteY91" fmla="*/ 2058898 h 2240116"/>
              <a:gd name="connsiteX92" fmla="*/ 2354080 w 8602480"/>
              <a:gd name="connsiteY92" fmla="*/ 2096998 h 2240116"/>
              <a:gd name="connsiteX93" fmla="*/ 2239780 w 8602480"/>
              <a:gd name="connsiteY93" fmla="*/ 2087473 h 2240116"/>
              <a:gd name="connsiteX94" fmla="*/ 2125480 w 8602480"/>
              <a:gd name="connsiteY94" fmla="*/ 2068423 h 2240116"/>
              <a:gd name="connsiteX95" fmla="*/ 2087380 w 8602480"/>
              <a:gd name="connsiteY95" fmla="*/ 2049373 h 2240116"/>
              <a:gd name="connsiteX96" fmla="*/ 1915930 w 8602480"/>
              <a:gd name="connsiteY96" fmla="*/ 1973173 h 2240116"/>
              <a:gd name="connsiteX97" fmla="*/ 1839730 w 8602480"/>
              <a:gd name="connsiteY97" fmla="*/ 1935073 h 2240116"/>
              <a:gd name="connsiteX98" fmla="*/ 1782580 w 8602480"/>
              <a:gd name="connsiteY98" fmla="*/ 1916023 h 2240116"/>
              <a:gd name="connsiteX99" fmla="*/ 1649230 w 8602480"/>
              <a:gd name="connsiteY99" fmla="*/ 1839823 h 2240116"/>
              <a:gd name="connsiteX100" fmla="*/ 1611130 w 8602480"/>
              <a:gd name="connsiteY100" fmla="*/ 1820773 h 2240116"/>
              <a:gd name="connsiteX101" fmla="*/ 1477780 w 8602480"/>
              <a:gd name="connsiteY101" fmla="*/ 1782673 h 2240116"/>
              <a:gd name="connsiteX102" fmla="*/ 1439680 w 8602480"/>
              <a:gd name="connsiteY102" fmla="*/ 1763623 h 2240116"/>
              <a:gd name="connsiteX103" fmla="*/ 1325380 w 8602480"/>
              <a:gd name="connsiteY103" fmla="*/ 1735048 h 2240116"/>
              <a:gd name="connsiteX104" fmla="*/ 1211080 w 8602480"/>
              <a:gd name="connsiteY104" fmla="*/ 1744573 h 2240116"/>
              <a:gd name="connsiteX105" fmla="*/ 1125355 w 8602480"/>
              <a:gd name="connsiteY105" fmla="*/ 1773148 h 2240116"/>
              <a:gd name="connsiteX106" fmla="*/ 1087255 w 8602480"/>
              <a:gd name="connsiteY106" fmla="*/ 1782673 h 2240116"/>
              <a:gd name="connsiteX107" fmla="*/ 1049155 w 8602480"/>
              <a:gd name="connsiteY107" fmla="*/ 1801723 h 2240116"/>
              <a:gd name="connsiteX108" fmla="*/ 944380 w 8602480"/>
              <a:gd name="connsiteY108" fmla="*/ 1811248 h 2240116"/>
              <a:gd name="connsiteX109" fmla="*/ 544330 w 8602480"/>
              <a:gd name="connsiteY109" fmla="*/ 1763623 h 2240116"/>
              <a:gd name="connsiteX110" fmla="*/ 487180 w 8602480"/>
              <a:gd name="connsiteY110" fmla="*/ 1706473 h 2240116"/>
              <a:gd name="connsiteX111" fmla="*/ 449080 w 8602480"/>
              <a:gd name="connsiteY111" fmla="*/ 1668373 h 2240116"/>
              <a:gd name="connsiteX112" fmla="*/ 430030 w 8602480"/>
              <a:gd name="connsiteY112" fmla="*/ 1630273 h 2240116"/>
              <a:gd name="connsiteX113" fmla="*/ 372880 w 8602480"/>
              <a:gd name="connsiteY113" fmla="*/ 1515973 h 2240116"/>
              <a:gd name="connsiteX114" fmla="*/ 353830 w 8602480"/>
              <a:gd name="connsiteY114" fmla="*/ 1458823 h 2240116"/>
              <a:gd name="connsiteX115" fmla="*/ 334780 w 8602480"/>
              <a:gd name="connsiteY115" fmla="*/ 1382623 h 2240116"/>
              <a:gd name="connsiteX116" fmla="*/ 315730 w 8602480"/>
              <a:gd name="connsiteY116" fmla="*/ 1354048 h 2240116"/>
              <a:gd name="connsiteX117" fmla="*/ 296680 w 8602480"/>
              <a:gd name="connsiteY117" fmla="*/ 1306423 h 2240116"/>
              <a:gd name="connsiteX118" fmla="*/ 277630 w 8602480"/>
              <a:gd name="connsiteY118" fmla="*/ 1277848 h 2240116"/>
              <a:gd name="connsiteX119" fmla="*/ 258580 w 8602480"/>
              <a:gd name="connsiteY119" fmla="*/ 1239748 h 2240116"/>
              <a:gd name="connsiteX120" fmla="*/ 191905 w 8602480"/>
              <a:gd name="connsiteY120" fmla="*/ 1134973 h 2240116"/>
              <a:gd name="connsiteX121" fmla="*/ 182380 w 8602480"/>
              <a:gd name="connsiteY121" fmla="*/ 1106398 h 2240116"/>
              <a:gd name="connsiteX122" fmla="*/ 144280 w 8602480"/>
              <a:gd name="connsiteY122" fmla="*/ 1049248 h 2240116"/>
              <a:gd name="connsiteX123" fmla="*/ 115705 w 8602480"/>
              <a:gd name="connsiteY123" fmla="*/ 992098 h 2240116"/>
              <a:gd name="connsiteX124" fmla="*/ 106180 w 8602480"/>
              <a:gd name="connsiteY124" fmla="*/ 953998 h 2240116"/>
              <a:gd name="connsiteX125" fmla="*/ 68080 w 8602480"/>
              <a:gd name="connsiteY125" fmla="*/ 906373 h 2240116"/>
              <a:gd name="connsiteX126" fmla="*/ 49030 w 8602480"/>
              <a:gd name="connsiteY126" fmla="*/ 830173 h 2240116"/>
              <a:gd name="connsiteX127" fmla="*/ 39505 w 8602480"/>
              <a:gd name="connsiteY127" fmla="*/ 773023 h 2240116"/>
              <a:gd name="connsiteX128" fmla="*/ 20455 w 8602480"/>
              <a:gd name="connsiteY128" fmla="*/ 725398 h 2240116"/>
              <a:gd name="connsiteX129" fmla="*/ 1405 w 8602480"/>
              <a:gd name="connsiteY129" fmla="*/ 630148 h 2240116"/>
              <a:gd name="connsiteX130" fmla="*/ 29980 w 8602480"/>
              <a:gd name="connsiteY130" fmla="*/ 430123 h 2240116"/>
              <a:gd name="connsiteX131" fmla="*/ 68080 w 8602480"/>
              <a:gd name="connsiteY131" fmla="*/ 411073 h 2240116"/>
              <a:gd name="connsiteX132" fmla="*/ 106180 w 8602480"/>
              <a:gd name="connsiteY132" fmla="*/ 401548 h 2240116"/>
              <a:gd name="connsiteX133" fmla="*/ 134755 w 8602480"/>
              <a:gd name="connsiteY133" fmla="*/ 392023 h 2240116"/>
              <a:gd name="connsiteX134" fmla="*/ 344305 w 8602480"/>
              <a:gd name="connsiteY134" fmla="*/ 392023 h 2240116"/>
              <a:gd name="connsiteX135" fmla="*/ 372880 w 8602480"/>
              <a:gd name="connsiteY135" fmla="*/ 372973 h 2240116"/>
              <a:gd name="connsiteX136" fmla="*/ 449080 w 8602480"/>
              <a:gd name="connsiteY136" fmla="*/ 315823 h 2240116"/>
              <a:gd name="connsiteX137" fmla="*/ 468130 w 8602480"/>
              <a:gd name="connsiteY137" fmla="*/ 287248 h 2240116"/>
              <a:gd name="connsiteX138" fmla="*/ 496705 w 8602480"/>
              <a:gd name="connsiteY138" fmla="*/ 182473 h 2240116"/>
              <a:gd name="connsiteX139" fmla="*/ 496705 w 8602480"/>
              <a:gd name="connsiteY139" fmla="*/ 163423 h 224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602480" h="2240116">
                <a:moveTo>
                  <a:pt x="8145280" y="58648"/>
                </a:moveTo>
                <a:cubicBezTo>
                  <a:pt x="8154805" y="52298"/>
                  <a:pt x="8163916" y="45278"/>
                  <a:pt x="8173855" y="39598"/>
                </a:cubicBezTo>
                <a:cubicBezTo>
                  <a:pt x="8243152" y="0"/>
                  <a:pt x="8224978" y="21478"/>
                  <a:pt x="8345305" y="30073"/>
                </a:cubicBezTo>
                <a:cubicBezTo>
                  <a:pt x="8358005" y="36423"/>
                  <a:pt x="8372624" y="39882"/>
                  <a:pt x="8383405" y="49123"/>
                </a:cubicBezTo>
                <a:cubicBezTo>
                  <a:pt x="8394375" y="58526"/>
                  <a:pt x="8448377" y="141818"/>
                  <a:pt x="8450080" y="144373"/>
                </a:cubicBezTo>
                <a:lnTo>
                  <a:pt x="8469130" y="172948"/>
                </a:lnTo>
                <a:cubicBezTo>
                  <a:pt x="8475480" y="182473"/>
                  <a:pt x="8484560" y="190663"/>
                  <a:pt x="8488180" y="201523"/>
                </a:cubicBezTo>
                <a:cubicBezTo>
                  <a:pt x="8499805" y="236398"/>
                  <a:pt x="8511384" y="268699"/>
                  <a:pt x="8516755" y="306298"/>
                </a:cubicBezTo>
                <a:cubicBezTo>
                  <a:pt x="8519930" y="328523"/>
                  <a:pt x="8522378" y="350864"/>
                  <a:pt x="8526280" y="372973"/>
                </a:cubicBezTo>
                <a:cubicBezTo>
                  <a:pt x="8546939" y="490042"/>
                  <a:pt x="8544010" y="438689"/>
                  <a:pt x="8554855" y="544423"/>
                </a:cubicBezTo>
                <a:cubicBezTo>
                  <a:pt x="8564944" y="642792"/>
                  <a:pt x="8576852" y="741032"/>
                  <a:pt x="8583430" y="839698"/>
                </a:cubicBezTo>
                <a:cubicBezTo>
                  <a:pt x="8595078" y="1014411"/>
                  <a:pt x="8588206" y="935079"/>
                  <a:pt x="8602480" y="1077823"/>
                </a:cubicBezTo>
                <a:cubicBezTo>
                  <a:pt x="8599305" y="1138148"/>
                  <a:pt x="8598188" y="1198617"/>
                  <a:pt x="8592955" y="1258798"/>
                </a:cubicBezTo>
                <a:cubicBezTo>
                  <a:pt x="8591821" y="1271840"/>
                  <a:pt x="8589284" y="1285189"/>
                  <a:pt x="8583430" y="1296898"/>
                </a:cubicBezTo>
                <a:cubicBezTo>
                  <a:pt x="8576330" y="1311097"/>
                  <a:pt x="8563891" y="1321946"/>
                  <a:pt x="8554855" y="1334998"/>
                </a:cubicBezTo>
                <a:cubicBezTo>
                  <a:pt x="8503675" y="1408924"/>
                  <a:pt x="8509845" y="1422155"/>
                  <a:pt x="8440555" y="1468348"/>
                </a:cubicBezTo>
                <a:cubicBezTo>
                  <a:pt x="8422834" y="1480162"/>
                  <a:pt x="8401802" y="1486191"/>
                  <a:pt x="8383405" y="1496923"/>
                </a:cubicBezTo>
                <a:cubicBezTo>
                  <a:pt x="8212051" y="1596880"/>
                  <a:pt x="8394394" y="1503099"/>
                  <a:pt x="8297680" y="1544548"/>
                </a:cubicBezTo>
                <a:cubicBezTo>
                  <a:pt x="8262173" y="1559765"/>
                  <a:pt x="8243984" y="1577228"/>
                  <a:pt x="8202430" y="1582648"/>
                </a:cubicBezTo>
                <a:cubicBezTo>
                  <a:pt x="8148816" y="1589641"/>
                  <a:pt x="8094480" y="1588998"/>
                  <a:pt x="8040505" y="1592173"/>
                </a:cubicBezTo>
                <a:cubicBezTo>
                  <a:pt x="8021455" y="1585823"/>
                  <a:pt x="8002728" y="1578407"/>
                  <a:pt x="7983355" y="1573123"/>
                </a:cubicBezTo>
                <a:cubicBezTo>
                  <a:pt x="7967736" y="1568863"/>
                  <a:pt x="7949882" y="1571460"/>
                  <a:pt x="7935730" y="1563598"/>
                </a:cubicBezTo>
                <a:cubicBezTo>
                  <a:pt x="7920030" y="1554876"/>
                  <a:pt x="7911054" y="1537430"/>
                  <a:pt x="7897630" y="1525498"/>
                </a:cubicBezTo>
                <a:cubicBezTo>
                  <a:pt x="7847831" y="1481232"/>
                  <a:pt x="7864545" y="1491033"/>
                  <a:pt x="7811905" y="1477873"/>
                </a:cubicBezTo>
                <a:cubicBezTo>
                  <a:pt x="7770630" y="1481048"/>
                  <a:pt x="7729224" y="1482826"/>
                  <a:pt x="7688080" y="1487398"/>
                </a:cubicBezTo>
                <a:cubicBezTo>
                  <a:pt x="7671990" y="1489186"/>
                  <a:pt x="7656578" y="1495457"/>
                  <a:pt x="7640455" y="1496923"/>
                </a:cubicBezTo>
                <a:cubicBezTo>
                  <a:pt x="7586609" y="1501818"/>
                  <a:pt x="7532505" y="1503273"/>
                  <a:pt x="7478530" y="1506448"/>
                </a:cubicBezTo>
                <a:cubicBezTo>
                  <a:pt x="7459657" y="1510223"/>
                  <a:pt x="7412982" y="1518772"/>
                  <a:pt x="7392805" y="1525498"/>
                </a:cubicBezTo>
                <a:cubicBezTo>
                  <a:pt x="7365211" y="1534696"/>
                  <a:pt x="7338878" y="1544507"/>
                  <a:pt x="7316605" y="1563598"/>
                </a:cubicBezTo>
                <a:cubicBezTo>
                  <a:pt x="7284886" y="1590786"/>
                  <a:pt x="7273555" y="1602198"/>
                  <a:pt x="7259455" y="1639798"/>
                </a:cubicBezTo>
                <a:cubicBezTo>
                  <a:pt x="7254858" y="1652055"/>
                  <a:pt x="7254527" y="1665641"/>
                  <a:pt x="7249930" y="1677898"/>
                </a:cubicBezTo>
                <a:cubicBezTo>
                  <a:pt x="7244944" y="1691193"/>
                  <a:pt x="7235866" y="1702703"/>
                  <a:pt x="7230880" y="1715998"/>
                </a:cubicBezTo>
                <a:cubicBezTo>
                  <a:pt x="7226283" y="1728255"/>
                  <a:pt x="7226217" y="1741943"/>
                  <a:pt x="7221355" y="1754098"/>
                </a:cubicBezTo>
                <a:cubicBezTo>
                  <a:pt x="7213445" y="1773873"/>
                  <a:pt x="7200426" y="1791369"/>
                  <a:pt x="7192780" y="1811248"/>
                </a:cubicBezTo>
                <a:cubicBezTo>
                  <a:pt x="7184482" y="1832822"/>
                  <a:pt x="7180528" y="1855831"/>
                  <a:pt x="7173730" y="1877923"/>
                </a:cubicBezTo>
                <a:cubicBezTo>
                  <a:pt x="7167825" y="1897115"/>
                  <a:pt x="7162138" y="1916429"/>
                  <a:pt x="7154680" y="1935073"/>
                </a:cubicBezTo>
                <a:cubicBezTo>
                  <a:pt x="7137262" y="1978619"/>
                  <a:pt x="7124365" y="1985598"/>
                  <a:pt x="7097530" y="2030323"/>
                </a:cubicBezTo>
                <a:cubicBezTo>
                  <a:pt x="7090225" y="2042499"/>
                  <a:pt x="7087197" y="2057215"/>
                  <a:pt x="7078480" y="2068423"/>
                </a:cubicBezTo>
                <a:cubicBezTo>
                  <a:pt x="7064697" y="2086144"/>
                  <a:pt x="7043634" y="2097589"/>
                  <a:pt x="7030855" y="2116048"/>
                </a:cubicBezTo>
                <a:cubicBezTo>
                  <a:pt x="6998071" y="2163402"/>
                  <a:pt x="7008533" y="2199272"/>
                  <a:pt x="6954655" y="2220823"/>
                </a:cubicBezTo>
                <a:cubicBezTo>
                  <a:pt x="6936724" y="2227996"/>
                  <a:pt x="6916555" y="2227173"/>
                  <a:pt x="6897505" y="2230348"/>
                </a:cubicBezTo>
                <a:cubicBezTo>
                  <a:pt x="6577502" y="2207491"/>
                  <a:pt x="6975651" y="2240116"/>
                  <a:pt x="6592705" y="2192248"/>
                </a:cubicBezTo>
                <a:cubicBezTo>
                  <a:pt x="6567305" y="2189073"/>
                  <a:pt x="6541664" y="2187440"/>
                  <a:pt x="6516505" y="2182723"/>
                </a:cubicBezTo>
                <a:cubicBezTo>
                  <a:pt x="6473605" y="2174679"/>
                  <a:pt x="6382508" y="2147083"/>
                  <a:pt x="6345055" y="2135098"/>
                </a:cubicBezTo>
                <a:cubicBezTo>
                  <a:pt x="6297242" y="2119798"/>
                  <a:pt x="6248322" y="2107248"/>
                  <a:pt x="6202180" y="2087473"/>
                </a:cubicBezTo>
                <a:cubicBezTo>
                  <a:pt x="6179955" y="2077948"/>
                  <a:pt x="6158444" y="2066544"/>
                  <a:pt x="6135505" y="2058898"/>
                </a:cubicBezTo>
                <a:cubicBezTo>
                  <a:pt x="6091649" y="2044279"/>
                  <a:pt x="6046011" y="2035417"/>
                  <a:pt x="6002155" y="2020798"/>
                </a:cubicBezTo>
                <a:lnTo>
                  <a:pt x="5945005" y="2001748"/>
                </a:lnTo>
                <a:cubicBezTo>
                  <a:pt x="5935480" y="1992223"/>
                  <a:pt x="5927853" y="1980312"/>
                  <a:pt x="5916430" y="1973173"/>
                </a:cubicBezTo>
                <a:cubicBezTo>
                  <a:pt x="5901931" y="1964111"/>
                  <a:pt x="5884098" y="1961769"/>
                  <a:pt x="5868805" y="1954123"/>
                </a:cubicBezTo>
                <a:cubicBezTo>
                  <a:pt x="5858566" y="1949003"/>
                  <a:pt x="5850169" y="1940753"/>
                  <a:pt x="5840230" y="1935073"/>
                </a:cubicBezTo>
                <a:cubicBezTo>
                  <a:pt x="5827902" y="1928028"/>
                  <a:pt x="5814306" y="1923328"/>
                  <a:pt x="5802130" y="1916023"/>
                </a:cubicBezTo>
                <a:cubicBezTo>
                  <a:pt x="5782497" y="1904243"/>
                  <a:pt x="5763496" y="1891389"/>
                  <a:pt x="5744980" y="1877923"/>
                </a:cubicBezTo>
                <a:cubicBezTo>
                  <a:pt x="5728538" y="1865966"/>
                  <a:pt x="5714595" y="1850598"/>
                  <a:pt x="5697355" y="1839823"/>
                </a:cubicBezTo>
                <a:cubicBezTo>
                  <a:pt x="5688841" y="1834502"/>
                  <a:pt x="5678305" y="1833473"/>
                  <a:pt x="5668780" y="1830298"/>
                </a:cubicBezTo>
                <a:cubicBezTo>
                  <a:pt x="5656080" y="1820773"/>
                  <a:pt x="5644879" y="1808823"/>
                  <a:pt x="5630680" y="1801723"/>
                </a:cubicBezTo>
                <a:cubicBezTo>
                  <a:pt x="5612719" y="1792743"/>
                  <a:pt x="5592401" y="1789535"/>
                  <a:pt x="5573530" y="1782673"/>
                </a:cubicBezTo>
                <a:cubicBezTo>
                  <a:pt x="5557462" y="1776830"/>
                  <a:pt x="5541780" y="1769973"/>
                  <a:pt x="5525905" y="1763623"/>
                </a:cubicBezTo>
                <a:cubicBezTo>
                  <a:pt x="5434079" y="1771275"/>
                  <a:pt x="5406521" y="1764504"/>
                  <a:pt x="5325880" y="1801723"/>
                </a:cubicBezTo>
                <a:cubicBezTo>
                  <a:pt x="5311466" y="1808376"/>
                  <a:pt x="5300785" y="1821194"/>
                  <a:pt x="5287780" y="1830298"/>
                </a:cubicBezTo>
                <a:cubicBezTo>
                  <a:pt x="5269023" y="1843428"/>
                  <a:pt x="5250263" y="1856618"/>
                  <a:pt x="5230630" y="1868398"/>
                </a:cubicBezTo>
                <a:cubicBezTo>
                  <a:pt x="5218454" y="1875703"/>
                  <a:pt x="5204344" y="1879572"/>
                  <a:pt x="5192530" y="1887448"/>
                </a:cubicBezTo>
                <a:cubicBezTo>
                  <a:pt x="5175614" y="1898725"/>
                  <a:pt x="5161821" y="1914271"/>
                  <a:pt x="5144905" y="1925548"/>
                </a:cubicBezTo>
                <a:cubicBezTo>
                  <a:pt x="5108112" y="1950076"/>
                  <a:pt x="5093026" y="1945060"/>
                  <a:pt x="5049655" y="1963648"/>
                </a:cubicBezTo>
                <a:cubicBezTo>
                  <a:pt x="4882188" y="2035420"/>
                  <a:pt x="5037680" y="1982037"/>
                  <a:pt x="4935355" y="2011273"/>
                </a:cubicBezTo>
                <a:cubicBezTo>
                  <a:pt x="4925701" y="2014031"/>
                  <a:pt x="4916759" y="2019689"/>
                  <a:pt x="4906780" y="2020798"/>
                </a:cubicBezTo>
                <a:cubicBezTo>
                  <a:pt x="4859341" y="2026069"/>
                  <a:pt x="4811530" y="2027148"/>
                  <a:pt x="4763905" y="2030323"/>
                </a:cubicBezTo>
                <a:cubicBezTo>
                  <a:pt x="4626009" y="2053306"/>
                  <a:pt x="4802780" y="2025923"/>
                  <a:pt x="4544830" y="2049373"/>
                </a:cubicBezTo>
                <a:cubicBezTo>
                  <a:pt x="4498237" y="2053609"/>
                  <a:pt x="4501696" y="2061324"/>
                  <a:pt x="4459105" y="2068423"/>
                </a:cubicBezTo>
                <a:cubicBezTo>
                  <a:pt x="4433856" y="2072631"/>
                  <a:pt x="4408305" y="2074773"/>
                  <a:pt x="4382905" y="2077948"/>
                </a:cubicBezTo>
                <a:cubicBezTo>
                  <a:pt x="4183443" y="2044704"/>
                  <a:pt x="4263277" y="2075284"/>
                  <a:pt x="4135255" y="2011273"/>
                </a:cubicBezTo>
                <a:cubicBezTo>
                  <a:pt x="4122555" y="2004923"/>
                  <a:pt x="4108243" y="2001093"/>
                  <a:pt x="4097155" y="1992223"/>
                </a:cubicBezTo>
                <a:cubicBezTo>
                  <a:pt x="4081280" y="1979523"/>
                  <a:pt x="4065972" y="1966080"/>
                  <a:pt x="4049530" y="1954123"/>
                </a:cubicBezTo>
                <a:cubicBezTo>
                  <a:pt x="4031014" y="1940657"/>
                  <a:pt x="4010258" y="1930326"/>
                  <a:pt x="3992380" y="1916023"/>
                </a:cubicBezTo>
                <a:cubicBezTo>
                  <a:pt x="3856657" y="1807444"/>
                  <a:pt x="4073033" y="1957091"/>
                  <a:pt x="3897130" y="1839823"/>
                </a:cubicBezTo>
                <a:lnTo>
                  <a:pt x="3868555" y="1820773"/>
                </a:lnTo>
                <a:cubicBezTo>
                  <a:pt x="3849505" y="1808073"/>
                  <a:pt x="3833856" y="1787163"/>
                  <a:pt x="3811405" y="1782673"/>
                </a:cubicBezTo>
                <a:cubicBezTo>
                  <a:pt x="3783452" y="1777082"/>
                  <a:pt x="3760833" y="1774606"/>
                  <a:pt x="3735205" y="1763623"/>
                </a:cubicBezTo>
                <a:cubicBezTo>
                  <a:pt x="3722154" y="1758030"/>
                  <a:pt x="3710400" y="1749559"/>
                  <a:pt x="3697105" y="1744573"/>
                </a:cubicBezTo>
                <a:cubicBezTo>
                  <a:pt x="3684848" y="1739976"/>
                  <a:pt x="3671424" y="1739188"/>
                  <a:pt x="3659005" y="1735048"/>
                </a:cubicBezTo>
                <a:cubicBezTo>
                  <a:pt x="3642785" y="1729641"/>
                  <a:pt x="3627820" y="1720695"/>
                  <a:pt x="3611380" y="1715998"/>
                </a:cubicBezTo>
                <a:cubicBezTo>
                  <a:pt x="3562577" y="1702054"/>
                  <a:pt x="3517730" y="1695627"/>
                  <a:pt x="3468505" y="1687423"/>
                </a:cubicBezTo>
                <a:cubicBezTo>
                  <a:pt x="3398655" y="1690598"/>
                  <a:pt x="3328711" y="1692137"/>
                  <a:pt x="3258955" y="1696948"/>
                </a:cubicBezTo>
                <a:cubicBezTo>
                  <a:pt x="3236558" y="1698493"/>
                  <a:pt x="3214470" y="1703059"/>
                  <a:pt x="3192280" y="1706473"/>
                </a:cubicBezTo>
                <a:cubicBezTo>
                  <a:pt x="3111924" y="1718835"/>
                  <a:pt x="3103090" y="1722864"/>
                  <a:pt x="3001780" y="1744573"/>
                </a:cubicBezTo>
                <a:cubicBezTo>
                  <a:pt x="2982730" y="1754098"/>
                  <a:pt x="2964480" y="1765428"/>
                  <a:pt x="2944630" y="1773148"/>
                </a:cubicBezTo>
                <a:cubicBezTo>
                  <a:pt x="2907200" y="1787704"/>
                  <a:pt x="2830330" y="1811248"/>
                  <a:pt x="2830330" y="1811248"/>
                </a:cubicBezTo>
                <a:cubicBezTo>
                  <a:pt x="2789055" y="1842998"/>
                  <a:pt x="2753081" y="1883210"/>
                  <a:pt x="2706505" y="1906498"/>
                </a:cubicBezTo>
                <a:cubicBezTo>
                  <a:pt x="2693805" y="1912848"/>
                  <a:pt x="2680037" y="1917405"/>
                  <a:pt x="2668405" y="1925548"/>
                </a:cubicBezTo>
                <a:cubicBezTo>
                  <a:pt x="2642352" y="1943785"/>
                  <a:pt x="2603378" y="1983614"/>
                  <a:pt x="2573155" y="2001748"/>
                </a:cubicBezTo>
                <a:cubicBezTo>
                  <a:pt x="2554892" y="2012706"/>
                  <a:pt x="2534268" y="2019365"/>
                  <a:pt x="2516005" y="2030323"/>
                </a:cubicBezTo>
                <a:cubicBezTo>
                  <a:pt x="2502392" y="2038491"/>
                  <a:pt x="2492104" y="2051798"/>
                  <a:pt x="2477905" y="2058898"/>
                </a:cubicBezTo>
                <a:cubicBezTo>
                  <a:pt x="2460332" y="2067684"/>
                  <a:pt x="2369265" y="2092659"/>
                  <a:pt x="2354080" y="2096998"/>
                </a:cubicBezTo>
                <a:lnTo>
                  <a:pt x="2239780" y="2087473"/>
                </a:lnTo>
                <a:cubicBezTo>
                  <a:pt x="2214634" y="2084958"/>
                  <a:pt x="2155661" y="2079741"/>
                  <a:pt x="2125480" y="2068423"/>
                </a:cubicBezTo>
                <a:cubicBezTo>
                  <a:pt x="2112185" y="2063437"/>
                  <a:pt x="2100563" y="2054646"/>
                  <a:pt x="2087380" y="2049373"/>
                </a:cubicBezTo>
                <a:cubicBezTo>
                  <a:pt x="1924778" y="1984332"/>
                  <a:pt x="2186163" y="2108289"/>
                  <a:pt x="1915930" y="1973173"/>
                </a:cubicBezTo>
                <a:cubicBezTo>
                  <a:pt x="1890530" y="1960473"/>
                  <a:pt x="1866671" y="1944053"/>
                  <a:pt x="1839730" y="1935073"/>
                </a:cubicBezTo>
                <a:cubicBezTo>
                  <a:pt x="1820680" y="1928723"/>
                  <a:pt x="1800541" y="1925003"/>
                  <a:pt x="1782580" y="1916023"/>
                </a:cubicBezTo>
                <a:cubicBezTo>
                  <a:pt x="1736789" y="1893128"/>
                  <a:pt x="1695021" y="1862718"/>
                  <a:pt x="1649230" y="1839823"/>
                </a:cubicBezTo>
                <a:cubicBezTo>
                  <a:pt x="1636530" y="1833473"/>
                  <a:pt x="1624313" y="1826046"/>
                  <a:pt x="1611130" y="1820773"/>
                </a:cubicBezTo>
                <a:cubicBezTo>
                  <a:pt x="1519400" y="1784081"/>
                  <a:pt x="1586163" y="1818801"/>
                  <a:pt x="1477780" y="1782673"/>
                </a:cubicBezTo>
                <a:cubicBezTo>
                  <a:pt x="1464310" y="1778183"/>
                  <a:pt x="1452863" y="1768896"/>
                  <a:pt x="1439680" y="1763623"/>
                </a:cubicBezTo>
                <a:cubicBezTo>
                  <a:pt x="1385772" y="1742060"/>
                  <a:pt x="1381598" y="1744418"/>
                  <a:pt x="1325380" y="1735048"/>
                </a:cubicBezTo>
                <a:cubicBezTo>
                  <a:pt x="1287280" y="1738223"/>
                  <a:pt x="1248637" y="1737419"/>
                  <a:pt x="1211080" y="1744573"/>
                </a:cubicBezTo>
                <a:cubicBezTo>
                  <a:pt x="1181491" y="1750209"/>
                  <a:pt x="1154576" y="1765843"/>
                  <a:pt x="1125355" y="1773148"/>
                </a:cubicBezTo>
                <a:cubicBezTo>
                  <a:pt x="1112655" y="1776323"/>
                  <a:pt x="1099512" y="1778076"/>
                  <a:pt x="1087255" y="1782673"/>
                </a:cubicBezTo>
                <a:cubicBezTo>
                  <a:pt x="1073960" y="1787659"/>
                  <a:pt x="1063078" y="1798938"/>
                  <a:pt x="1049155" y="1801723"/>
                </a:cubicBezTo>
                <a:cubicBezTo>
                  <a:pt x="1014767" y="1808601"/>
                  <a:pt x="979305" y="1808073"/>
                  <a:pt x="944380" y="1811248"/>
                </a:cubicBezTo>
                <a:cubicBezTo>
                  <a:pt x="712326" y="1797988"/>
                  <a:pt x="686057" y="1834486"/>
                  <a:pt x="544330" y="1763623"/>
                </a:cubicBezTo>
                <a:cubicBezTo>
                  <a:pt x="505806" y="1744361"/>
                  <a:pt x="518103" y="1741813"/>
                  <a:pt x="487180" y="1706473"/>
                </a:cubicBezTo>
                <a:cubicBezTo>
                  <a:pt x="475353" y="1692956"/>
                  <a:pt x="459856" y="1682741"/>
                  <a:pt x="449080" y="1668373"/>
                </a:cubicBezTo>
                <a:cubicBezTo>
                  <a:pt x="440561" y="1657014"/>
                  <a:pt x="436829" y="1642738"/>
                  <a:pt x="430030" y="1630273"/>
                </a:cubicBezTo>
                <a:cubicBezTo>
                  <a:pt x="390872" y="1558484"/>
                  <a:pt x="396477" y="1580865"/>
                  <a:pt x="372880" y="1515973"/>
                </a:cubicBezTo>
                <a:cubicBezTo>
                  <a:pt x="366018" y="1497102"/>
                  <a:pt x="359347" y="1478131"/>
                  <a:pt x="353830" y="1458823"/>
                </a:cubicBezTo>
                <a:cubicBezTo>
                  <a:pt x="346637" y="1433649"/>
                  <a:pt x="343727" y="1407228"/>
                  <a:pt x="334780" y="1382623"/>
                </a:cubicBezTo>
                <a:cubicBezTo>
                  <a:pt x="330868" y="1371865"/>
                  <a:pt x="320850" y="1364287"/>
                  <a:pt x="315730" y="1354048"/>
                </a:cubicBezTo>
                <a:cubicBezTo>
                  <a:pt x="308084" y="1338755"/>
                  <a:pt x="304326" y="1321716"/>
                  <a:pt x="296680" y="1306423"/>
                </a:cubicBezTo>
                <a:cubicBezTo>
                  <a:pt x="291560" y="1296184"/>
                  <a:pt x="283310" y="1287787"/>
                  <a:pt x="277630" y="1277848"/>
                </a:cubicBezTo>
                <a:cubicBezTo>
                  <a:pt x="270585" y="1265520"/>
                  <a:pt x="265885" y="1251924"/>
                  <a:pt x="258580" y="1239748"/>
                </a:cubicBezTo>
                <a:cubicBezTo>
                  <a:pt x="235932" y="1202002"/>
                  <a:pt x="211461" y="1174085"/>
                  <a:pt x="191905" y="1134973"/>
                </a:cubicBezTo>
                <a:cubicBezTo>
                  <a:pt x="187415" y="1125993"/>
                  <a:pt x="187256" y="1115175"/>
                  <a:pt x="182380" y="1106398"/>
                </a:cubicBezTo>
                <a:cubicBezTo>
                  <a:pt x="171261" y="1086384"/>
                  <a:pt x="154519" y="1069726"/>
                  <a:pt x="144280" y="1049248"/>
                </a:cubicBezTo>
                <a:cubicBezTo>
                  <a:pt x="134755" y="1030198"/>
                  <a:pt x="123615" y="1011873"/>
                  <a:pt x="115705" y="992098"/>
                </a:cubicBezTo>
                <a:cubicBezTo>
                  <a:pt x="110843" y="979943"/>
                  <a:pt x="112537" y="965441"/>
                  <a:pt x="106180" y="953998"/>
                </a:cubicBezTo>
                <a:cubicBezTo>
                  <a:pt x="96307" y="936226"/>
                  <a:pt x="80780" y="922248"/>
                  <a:pt x="68080" y="906373"/>
                </a:cubicBezTo>
                <a:cubicBezTo>
                  <a:pt x="61730" y="880973"/>
                  <a:pt x="54516" y="855774"/>
                  <a:pt x="49030" y="830173"/>
                </a:cubicBezTo>
                <a:cubicBezTo>
                  <a:pt x="44983" y="811289"/>
                  <a:pt x="44587" y="791655"/>
                  <a:pt x="39505" y="773023"/>
                </a:cubicBezTo>
                <a:cubicBezTo>
                  <a:pt x="35006" y="756528"/>
                  <a:pt x="25862" y="741618"/>
                  <a:pt x="20455" y="725398"/>
                </a:cubicBezTo>
                <a:cubicBezTo>
                  <a:pt x="10982" y="696980"/>
                  <a:pt x="6095" y="658286"/>
                  <a:pt x="1405" y="630148"/>
                </a:cubicBezTo>
                <a:cubicBezTo>
                  <a:pt x="2368" y="615698"/>
                  <a:pt x="0" y="470096"/>
                  <a:pt x="29980" y="430123"/>
                </a:cubicBezTo>
                <a:cubicBezTo>
                  <a:pt x="38499" y="418764"/>
                  <a:pt x="54785" y="416059"/>
                  <a:pt x="68080" y="411073"/>
                </a:cubicBezTo>
                <a:cubicBezTo>
                  <a:pt x="80337" y="406476"/>
                  <a:pt x="93593" y="405144"/>
                  <a:pt x="106180" y="401548"/>
                </a:cubicBezTo>
                <a:cubicBezTo>
                  <a:pt x="115834" y="398790"/>
                  <a:pt x="125230" y="395198"/>
                  <a:pt x="134755" y="392023"/>
                </a:cubicBezTo>
                <a:cubicBezTo>
                  <a:pt x="203651" y="396944"/>
                  <a:pt x="275575" y="410767"/>
                  <a:pt x="344305" y="392023"/>
                </a:cubicBezTo>
                <a:cubicBezTo>
                  <a:pt x="355349" y="389011"/>
                  <a:pt x="363622" y="379706"/>
                  <a:pt x="372880" y="372973"/>
                </a:cubicBezTo>
                <a:cubicBezTo>
                  <a:pt x="398557" y="354299"/>
                  <a:pt x="431468" y="342241"/>
                  <a:pt x="449080" y="315823"/>
                </a:cubicBezTo>
                <a:cubicBezTo>
                  <a:pt x="455430" y="306298"/>
                  <a:pt x="463481" y="297709"/>
                  <a:pt x="468130" y="287248"/>
                </a:cubicBezTo>
                <a:cubicBezTo>
                  <a:pt x="481452" y="257273"/>
                  <a:pt x="491987" y="215497"/>
                  <a:pt x="496705" y="182473"/>
                </a:cubicBezTo>
                <a:cubicBezTo>
                  <a:pt x="497603" y="176187"/>
                  <a:pt x="496705" y="169773"/>
                  <a:pt x="496705" y="163423"/>
                </a:cubicBezTo>
              </a:path>
            </a:pathLst>
          </a:custGeom>
          <a:ln w="1270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Flowchart: Connector 61"/>
          <p:cNvSpPr/>
          <p:nvPr/>
        </p:nvSpPr>
        <p:spPr>
          <a:xfrm>
            <a:off x="8207659" y="3467100"/>
            <a:ext cx="228600" cy="22860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rot="18900000">
            <a:off x="3296457" y="4097255"/>
            <a:ext cx="1573799"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Mission Definition</a:t>
            </a:r>
            <a:endParaRPr lang="en-US" sz="1200" dirty="0">
              <a:solidFill>
                <a:schemeClr val="tx1">
                  <a:lumMod val="65000"/>
                  <a:lumOff val="35000"/>
                </a:schemeClr>
              </a:solidFill>
              <a:latin typeface="Kozuka Gothic Pro L" pitchFamily="34" charset="-128"/>
              <a:ea typeface="Kozuka Gothic Pro L" pitchFamily="34" charset="-128"/>
            </a:endParaRP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5"/>
          <p:cNvSpPr>
            <a:spLocks noGrp="1"/>
          </p:cNvSpPr>
          <p:nvPr>
            <p:ph idx="1"/>
          </p:nvPr>
        </p:nvSpPr>
        <p:spPr>
          <a:xfrm>
            <a:off x="457200" y="1143001"/>
            <a:ext cx="8229600" cy="533400"/>
          </a:xfrm>
        </p:spPr>
        <p:txBody>
          <a:bodyPr/>
          <a:lstStyle/>
          <a:p>
            <a:r>
              <a:rPr lang="en-US" dirty="0" smtClean="0">
                <a:latin typeface="Exo" pitchFamily="50" charset="0"/>
              </a:rPr>
              <a:t>SERVICE DESIGN IS ITERATIVE AND TOOL BASED</a:t>
            </a:r>
            <a:endParaRPr lang="en-US" dirty="0">
              <a:latin typeface="Exo" pitchFamily="50" charset="0"/>
            </a:endParaRPr>
          </a:p>
        </p:txBody>
      </p:sp>
      <p:sp>
        <p:nvSpPr>
          <p:cNvPr id="28" name="TextBox 27"/>
          <p:cNvSpPr txBox="1"/>
          <p:nvPr/>
        </p:nvSpPr>
        <p:spPr>
          <a:xfrm rot="18900000">
            <a:off x="3902569" y="2833508"/>
            <a:ext cx="1447800"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Empathy maps</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29" name="TextBox 28"/>
          <p:cNvSpPr txBox="1"/>
          <p:nvPr/>
        </p:nvSpPr>
        <p:spPr>
          <a:xfrm rot="18900000">
            <a:off x="4893168" y="2833509"/>
            <a:ext cx="1447800"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Personas</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1" name="TextBox 30"/>
          <p:cNvSpPr txBox="1"/>
          <p:nvPr/>
        </p:nvSpPr>
        <p:spPr>
          <a:xfrm rot="18900000">
            <a:off x="2867331" y="2712672"/>
            <a:ext cx="1752600"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Ethnographic research</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2" name="TextBox 31"/>
          <p:cNvSpPr txBox="1"/>
          <p:nvPr/>
        </p:nvSpPr>
        <p:spPr>
          <a:xfrm rot="18900000">
            <a:off x="1924356" y="2788873"/>
            <a:ext cx="1752600"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Stakeholder interviews</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3" name="TextBox 32"/>
          <p:cNvSpPr txBox="1"/>
          <p:nvPr/>
        </p:nvSpPr>
        <p:spPr>
          <a:xfrm rot="18900000">
            <a:off x="2559426" y="3984002"/>
            <a:ext cx="1253469"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Job shadowing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5" name="TextBox 34"/>
          <p:cNvSpPr txBox="1"/>
          <p:nvPr/>
        </p:nvSpPr>
        <p:spPr>
          <a:xfrm rot="18900000">
            <a:off x="219381" y="4093798"/>
            <a:ext cx="1752600"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Quantitative research</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6" name="TextBox 35"/>
          <p:cNvSpPr txBox="1"/>
          <p:nvPr/>
        </p:nvSpPr>
        <p:spPr>
          <a:xfrm rot="18900000">
            <a:off x="4435968" y="4052709"/>
            <a:ext cx="1447800"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Journey mapping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7" name="TextBox 36"/>
          <p:cNvSpPr txBox="1"/>
          <p:nvPr/>
        </p:nvSpPr>
        <p:spPr>
          <a:xfrm rot="18900000">
            <a:off x="5316890" y="4133531"/>
            <a:ext cx="1676400"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Service blueprinting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8" name="TextBox 37"/>
          <p:cNvSpPr txBox="1"/>
          <p:nvPr/>
        </p:nvSpPr>
        <p:spPr>
          <a:xfrm rot="18900000">
            <a:off x="944915" y="2790369"/>
            <a:ext cx="1676400"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Stakeholder mapping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9" name="TextBox 38"/>
          <p:cNvSpPr txBox="1"/>
          <p:nvPr/>
        </p:nvSpPr>
        <p:spPr>
          <a:xfrm rot="18900000">
            <a:off x="1152831" y="4103323"/>
            <a:ext cx="1752600"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Customer interviews</a:t>
            </a:r>
            <a:endParaRPr lang="en-US" sz="1200" dirty="0">
              <a:solidFill>
                <a:schemeClr val="tx1">
                  <a:lumMod val="65000"/>
                  <a:lumOff val="35000"/>
                </a:schemeClr>
              </a:solidFill>
              <a:latin typeface="Kozuka Gothic Pro L" pitchFamily="34" charset="-128"/>
              <a:ea typeface="Kozuka Gothic Pro L" pitchFamily="34" charset="-128"/>
            </a:endParaRPr>
          </a:p>
        </p:txBody>
      </p:sp>
      <p:cxnSp>
        <p:nvCxnSpPr>
          <p:cNvPr id="41" name="Straight Connector 40"/>
          <p:cNvCxnSpPr/>
          <p:nvPr/>
        </p:nvCxnSpPr>
        <p:spPr>
          <a:xfrm>
            <a:off x="816259" y="3581400"/>
            <a:ext cx="739140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3" name="Flowchart: Connector 42"/>
          <p:cNvSpPr/>
          <p:nvPr/>
        </p:nvSpPr>
        <p:spPr>
          <a:xfrm>
            <a:off x="11210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p:cNvSpPr/>
          <p:nvPr/>
        </p:nvSpPr>
        <p:spPr>
          <a:xfrm>
            <a:off x="16544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p:cNvSpPr/>
          <p:nvPr/>
        </p:nvSpPr>
        <p:spPr>
          <a:xfrm>
            <a:off x="21116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p:cNvSpPr/>
          <p:nvPr/>
        </p:nvSpPr>
        <p:spPr>
          <a:xfrm>
            <a:off x="2568859" y="3514725"/>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p:cNvSpPr/>
          <p:nvPr/>
        </p:nvSpPr>
        <p:spPr>
          <a:xfrm>
            <a:off x="31022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p:cNvSpPr/>
          <p:nvPr/>
        </p:nvSpPr>
        <p:spPr>
          <a:xfrm>
            <a:off x="35594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p:cNvSpPr/>
          <p:nvPr/>
        </p:nvSpPr>
        <p:spPr>
          <a:xfrm>
            <a:off x="40166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p:cNvSpPr/>
          <p:nvPr/>
        </p:nvSpPr>
        <p:spPr>
          <a:xfrm>
            <a:off x="45500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p:cNvSpPr/>
          <p:nvPr/>
        </p:nvSpPr>
        <p:spPr>
          <a:xfrm>
            <a:off x="502249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p:cNvSpPr/>
          <p:nvPr/>
        </p:nvSpPr>
        <p:spPr>
          <a:xfrm>
            <a:off x="56168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rot="18900000">
            <a:off x="5960816" y="2688874"/>
            <a:ext cx="2071234"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Lo-</a:t>
            </a:r>
            <a:r>
              <a:rPr lang="en-US" sz="1200" dirty="0" err="1" smtClean="0">
                <a:solidFill>
                  <a:schemeClr val="tx1">
                    <a:lumMod val="65000"/>
                    <a:lumOff val="35000"/>
                  </a:schemeClr>
                </a:solidFill>
                <a:latin typeface="Kozuka Gothic Pro L" pitchFamily="34" charset="-128"/>
                <a:ea typeface="Kozuka Gothic Pro L" pitchFamily="34" charset="-128"/>
              </a:rPr>
              <a:t>fi</a:t>
            </a:r>
            <a:r>
              <a:rPr lang="en-US" sz="1200" dirty="0" smtClean="0">
                <a:solidFill>
                  <a:schemeClr val="tx1">
                    <a:lumMod val="65000"/>
                    <a:lumOff val="35000"/>
                  </a:schemeClr>
                </a:solidFill>
                <a:latin typeface="Kozuka Gothic Pro L" pitchFamily="34" charset="-128"/>
                <a:ea typeface="Kozuka Gothic Pro L" pitchFamily="34" charset="-128"/>
              </a:rPr>
              <a:t> prototyping &amp; testing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54" name="Flowchart: Connector 53"/>
          <p:cNvSpPr/>
          <p:nvPr/>
        </p:nvSpPr>
        <p:spPr>
          <a:xfrm>
            <a:off x="61502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66836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rot="18900000">
            <a:off x="6880274" y="2479846"/>
            <a:ext cx="2448109"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High-</a:t>
            </a:r>
            <a:r>
              <a:rPr lang="en-US" sz="1200" dirty="0" err="1" smtClean="0">
                <a:solidFill>
                  <a:schemeClr val="tx1">
                    <a:lumMod val="65000"/>
                    <a:lumOff val="35000"/>
                  </a:schemeClr>
                </a:solidFill>
                <a:latin typeface="Kozuka Gothic Pro L" pitchFamily="34" charset="-128"/>
                <a:ea typeface="Kozuka Gothic Pro L" pitchFamily="34" charset="-128"/>
              </a:rPr>
              <a:t>fi</a:t>
            </a:r>
            <a:r>
              <a:rPr lang="en-US" sz="1200" dirty="0" smtClean="0">
                <a:solidFill>
                  <a:schemeClr val="tx1">
                    <a:lumMod val="65000"/>
                    <a:lumOff val="35000"/>
                  </a:schemeClr>
                </a:solidFill>
                <a:latin typeface="Kozuka Gothic Pro L" pitchFamily="34" charset="-128"/>
                <a:ea typeface="Kozuka Gothic Pro L" pitchFamily="34" charset="-128"/>
              </a:rPr>
              <a:t> prototyping &amp; testing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57" name="Flowchart: Connector 56"/>
          <p:cNvSpPr/>
          <p:nvPr/>
        </p:nvSpPr>
        <p:spPr>
          <a:xfrm>
            <a:off x="72170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76742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rot="18900000">
            <a:off x="6297965" y="4066857"/>
            <a:ext cx="1676400"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Service prototyping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60" name="Flowchart: Connector 59"/>
          <p:cNvSpPr/>
          <p:nvPr/>
        </p:nvSpPr>
        <p:spPr>
          <a:xfrm>
            <a:off x="654334" y="3467100"/>
            <a:ext cx="228600" cy="22860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0" y="2971800"/>
            <a:ext cx="1121059" cy="523220"/>
          </a:xfrm>
          <a:prstGeom prst="rect">
            <a:avLst/>
          </a:prstGeom>
          <a:noFill/>
        </p:spPr>
        <p:txBody>
          <a:bodyPr wrap="square" rtlCol="0">
            <a:spAutoFit/>
          </a:bodyPr>
          <a:lstStyle/>
          <a:p>
            <a:pPr algn="ctr"/>
            <a:r>
              <a:rPr lang="en-US" sz="1400" dirty="0" smtClean="0">
                <a:solidFill>
                  <a:schemeClr val="tx1">
                    <a:lumMod val="65000"/>
                    <a:lumOff val="35000"/>
                  </a:schemeClr>
                </a:solidFill>
                <a:latin typeface="Kozuka Gothic Pro L" pitchFamily="34" charset="-128"/>
                <a:ea typeface="Kozuka Gothic Pro L" pitchFamily="34" charset="-128"/>
              </a:rPr>
              <a:t>Let’s solve </a:t>
            </a:r>
          </a:p>
          <a:p>
            <a:pPr algn="ctr"/>
            <a:r>
              <a:rPr lang="en-US" sz="1400" dirty="0" smtClean="0">
                <a:solidFill>
                  <a:schemeClr val="tx1">
                    <a:lumMod val="65000"/>
                    <a:lumOff val="35000"/>
                  </a:schemeClr>
                </a:solidFill>
                <a:latin typeface="Kozuka Gothic Pro L" pitchFamily="34" charset="-128"/>
                <a:ea typeface="Kozuka Gothic Pro L" pitchFamily="34" charset="-128"/>
              </a:rPr>
              <a:t>a problem!</a:t>
            </a:r>
            <a:endParaRPr lang="en-US" sz="1400" dirty="0">
              <a:solidFill>
                <a:schemeClr val="tx1">
                  <a:lumMod val="65000"/>
                  <a:lumOff val="35000"/>
                </a:schemeClr>
              </a:solidFill>
              <a:latin typeface="Kozuka Gothic Pro L" pitchFamily="34" charset="-128"/>
              <a:ea typeface="Kozuka Gothic Pro L" pitchFamily="34" charset="-128"/>
            </a:endParaRPr>
          </a:p>
        </p:txBody>
      </p:sp>
      <p:sp>
        <p:nvSpPr>
          <p:cNvPr id="63" name="TextBox 62"/>
          <p:cNvSpPr txBox="1"/>
          <p:nvPr/>
        </p:nvSpPr>
        <p:spPr>
          <a:xfrm>
            <a:off x="7826659" y="3733800"/>
            <a:ext cx="1019174" cy="646331"/>
          </a:xfrm>
          <a:prstGeom prst="rect">
            <a:avLst/>
          </a:prstGeom>
          <a:noFill/>
        </p:spPr>
        <p:txBody>
          <a:bodyPr wrap="square" rtlCol="0">
            <a:spAutoFit/>
          </a:bodyPr>
          <a:lstStyle/>
          <a:p>
            <a:pPr algn="ctr"/>
            <a:r>
              <a:rPr lang="en-US" sz="1200" dirty="0" smtClean="0">
                <a:solidFill>
                  <a:schemeClr val="tx1">
                    <a:lumMod val="65000"/>
                    <a:lumOff val="35000"/>
                  </a:schemeClr>
                </a:solidFill>
                <a:latin typeface="Kozuka Gothic Pro L" pitchFamily="34" charset="-128"/>
                <a:ea typeface="Kozuka Gothic Pro L" pitchFamily="34" charset="-128"/>
              </a:rPr>
              <a:t>Monitor, test and iterate</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66" name="Freeform 65"/>
          <p:cNvSpPr/>
          <p:nvPr/>
        </p:nvSpPr>
        <p:spPr>
          <a:xfrm>
            <a:off x="6096000" y="3429000"/>
            <a:ext cx="2438400" cy="2240116"/>
          </a:xfrm>
          <a:custGeom>
            <a:avLst/>
            <a:gdLst>
              <a:gd name="connsiteX0" fmla="*/ 8145280 w 8602480"/>
              <a:gd name="connsiteY0" fmla="*/ 58648 h 2240116"/>
              <a:gd name="connsiteX1" fmla="*/ 8173855 w 8602480"/>
              <a:gd name="connsiteY1" fmla="*/ 39598 h 2240116"/>
              <a:gd name="connsiteX2" fmla="*/ 8345305 w 8602480"/>
              <a:gd name="connsiteY2" fmla="*/ 30073 h 2240116"/>
              <a:gd name="connsiteX3" fmla="*/ 8383405 w 8602480"/>
              <a:gd name="connsiteY3" fmla="*/ 49123 h 2240116"/>
              <a:gd name="connsiteX4" fmla="*/ 8450080 w 8602480"/>
              <a:gd name="connsiteY4" fmla="*/ 144373 h 2240116"/>
              <a:gd name="connsiteX5" fmla="*/ 8469130 w 8602480"/>
              <a:gd name="connsiteY5" fmla="*/ 172948 h 2240116"/>
              <a:gd name="connsiteX6" fmla="*/ 8488180 w 8602480"/>
              <a:gd name="connsiteY6" fmla="*/ 201523 h 2240116"/>
              <a:gd name="connsiteX7" fmla="*/ 8516755 w 8602480"/>
              <a:gd name="connsiteY7" fmla="*/ 306298 h 2240116"/>
              <a:gd name="connsiteX8" fmla="*/ 8526280 w 8602480"/>
              <a:gd name="connsiteY8" fmla="*/ 372973 h 2240116"/>
              <a:gd name="connsiteX9" fmla="*/ 8554855 w 8602480"/>
              <a:gd name="connsiteY9" fmla="*/ 544423 h 2240116"/>
              <a:gd name="connsiteX10" fmla="*/ 8583430 w 8602480"/>
              <a:gd name="connsiteY10" fmla="*/ 839698 h 2240116"/>
              <a:gd name="connsiteX11" fmla="*/ 8602480 w 8602480"/>
              <a:gd name="connsiteY11" fmla="*/ 1077823 h 2240116"/>
              <a:gd name="connsiteX12" fmla="*/ 8592955 w 8602480"/>
              <a:gd name="connsiteY12" fmla="*/ 1258798 h 2240116"/>
              <a:gd name="connsiteX13" fmla="*/ 8583430 w 8602480"/>
              <a:gd name="connsiteY13" fmla="*/ 1296898 h 2240116"/>
              <a:gd name="connsiteX14" fmla="*/ 8554855 w 8602480"/>
              <a:gd name="connsiteY14" fmla="*/ 1334998 h 2240116"/>
              <a:gd name="connsiteX15" fmla="*/ 8440555 w 8602480"/>
              <a:gd name="connsiteY15" fmla="*/ 1468348 h 2240116"/>
              <a:gd name="connsiteX16" fmla="*/ 8383405 w 8602480"/>
              <a:gd name="connsiteY16" fmla="*/ 1496923 h 2240116"/>
              <a:gd name="connsiteX17" fmla="*/ 8297680 w 8602480"/>
              <a:gd name="connsiteY17" fmla="*/ 1544548 h 2240116"/>
              <a:gd name="connsiteX18" fmla="*/ 8202430 w 8602480"/>
              <a:gd name="connsiteY18" fmla="*/ 1582648 h 2240116"/>
              <a:gd name="connsiteX19" fmla="*/ 8040505 w 8602480"/>
              <a:gd name="connsiteY19" fmla="*/ 1592173 h 2240116"/>
              <a:gd name="connsiteX20" fmla="*/ 7983355 w 8602480"/>
              <a:gd name="connsiteY20" fmla="*/ 1573123 h 2240116"/>
              <a:gd name="connsiteX21" fmla="*/ 7935730 w 8602480"/>
              <a:gd name="connsiteY21" fmla="*/ 1563598 h 2240116"/>
              <a:gd name="connsiteX22" fmla="*/ 7897630 w 8602480"/>
              <a:gd name="connsiteY22" fmla="*/ 1525498 h 2240116"/>
              <a:gd name="connsiteX23" fmla="*/ 7811905 w 8602480"/>
              <a:gd name="connsiteY23" fmla="*/ 1477873 h 2240116"/>
              <a:gd name="connsiteX24" fmla="*/ 7688080 w 8602480"/>
              <a:gd name="connsiteY24" fmla="*/ 1487398 h 2240116"/>
              <a:gd name="connsiteX25" fmla="*/ 7640455 w 8602480"/>
              <a:gd name="connsiteY25" fmla="*/ 1496923 h 2240116"/>
              <a:gd name="connsiteX26" fmla="*/ 7478530 w 8602480"/>
              <a:gd name="connsiteY26" fmla="*/ 1506448 h 2240116"/>
              <a:gd name="connsiteX27" fmla="*/ 7392805 w 8602480"/>
              <a:gd name="connsiteY27" fmla="*/ 1525498 h 2240116"/>
              <a:gd name="connsiteX28" fmla="*/ 7316605 w 8602480"/>
              <a:gd name="connsiteY28" fmla="*/ 1563598 h 2240116"/>
              <a:gd name="connsiteX29" fmla="*/ 7259455 w 8602480"/>
              <a:gd name="connsiteY29" fmla="*/ 1639798 h 2240116"/>
              <a:gd name="connsiteX30" fmla="*/ 7249930 w 8602480"/>
              <a:gd name="connsiteY30" fmla="*/ 1677898 h 2240116"/>
              <a:gd name="connsiteX31" fmla="*/ 7230880 w 8602480"/>
              <a:gd name="connsiteY31" fmla="*/ 1715998 h 2240116"/>
              <a:gd name="connsiteX32" fmla="*/ 7221355 w 8602480"/>
              <a:gd name="connsiteY32" fmla="*/ 1754098 h 2240116"/>
              <a:gd name="connsiteX33" fmla="*/ 7192780 w 8602480"/>
              <a:gd name="connsiteY33" fmla="*/ 1811248 h 2240116"/>
              <a:gd name="connsiteX34" fmla="*/ 7173730 w 8602480"/>
              <a:gd name="connsiteY34" fmla="*/ 1877923 h 2240116"/>
              <a:gd name="connsiteX35" fmla="*/ 7154680 w 8602480"/>
              <a:gd name="connsiteY35" fmla="*/ 1935073 h 2240116"/>
              <a:gd name="connsiteX36" fmla="*/ 7097530 w 8602480"/>
              <a:gd name="connsiteY36" fmla="*/ 2030323 h 2240116"/>
              <a:gd name="connsiteX37" fmla="*/ 7078480 w 8602480"/>
              <a:gd name="connsiteY37" fmla="*/ 2068423 h 2240116"/>
              <a:gd name="connsiteX38" fmla="*/ 7030855 w 8602480"/>
              <a:gd name="connsiteY38" fmla="*/ 2116048 h 2240116"/>
              <a:gd name="connsiteX39" fmla="*/ 6954655 w 8602480"/>
              <a:gd name="connsiteY39" fmla="*/ 2220823 h 2240116"/>
              <a:gd name="connsiteX40" fmla="*/ 6897505 w 8602480"/>
              <a:gd name="connsiteY40" fmla="*/ 2230348 h 2240116"/>
              <a:gd name="connsiteX41" fmla="*/ 6592705 w 8602480"/>
              <a:gd name="connsiteY41" fmla="*/ 2192248 h 2240116"/>
              <a:gd name="connsiteX42" fmla="*/ 6516505 w 8602480"/>
              <a:gd name="connsiteY42" fmla="*/ 2182723 h 2240116"/>
              <a:gd name="connsiteX43" fmla="*/ 6345055 w 8602480"/>
              <a:gd name="connsiteY43" fmla="*/ 2135098 h 2240116"/>
              <a:gd name="connsiteX44" fmla="*/ 6202180 w 8602480"/>
              <a:gd name="connsiteY44" fmla="*/ 2087473 h 2240116"/>
              <a:gd name="connsiteX45" fmla="*/ 6135505 w 8602480"/>
              <a:gd name="connsiteY45" fmla="*/ 2058898 h 2240116"/>
              <a:gd name="connsiteX46" fmla="*/ 6002155 w 8602480"/>
              <a:gd name="connsiteY46" fmla="*/ 2020798 h 2240116"/>
              <a:gd name="connsiteX47" fmla="*/ 5945005 w 8602480"/>
              <a:gd name="connsiteY47" fmla="*/ 2001748 h 2240116"/>
              <a:gd name="connsiteX48" fmla="*/ 5916430 w 8602480"/>
              <a:gd name="connsiteY48" fmla="*/ 1973173 h 2240116"/>
              <a:gd name="connsiteX49" fmla="*/ 5868805 w 8602480"/>
              <a:gd name="connsiteY49" fmla="*/ 1954123 h 2240116"/>
              <a:gd name="connsiteX50" fmla="*/ 5840230 w 8602480"/>
              <a:gd name="connsiteY50" fmla="*/ 1935073 h 2240116"/>
              <a:gd name="connsiteX51" fmla="*/ 5802130 w 8602480"/>
              <a:gd name="connsiteY51" fmla="*/ 1916023 h 2240116"/>
              <a:gd name="connsiteX52" fmla="*/ 5744980 w 8602480"/>
              <a:gd name="connsiteY52" fmla="*/ 1877923 h 2240116"/>
              <a:gd name="connsiteX53" fmla="*/ 5697355 w 8602480"/>
              <a:gd name="connsiteY53" fmla="*/ 1839823 h 2240116"/>
              <a:gd name="connsiteX54" fmla="*/ 5668780 w 8602480"/>
              <a:gd name="connsiteY54" fmla="*/ 1830298 h 2240116"/>
              <a:gd name="connsiteX55" fmla="*/ 5630680 w 8602480"/>
              <a:gd name="connsiteY55" fmla="*/ 1801723 h 2240116"/>
              <a:gd name="connsiteX56" fmla="*/ 5573530 w 8602480"/>
              <a:gd name="connsiteY56" fmla="*/ 1782673 h 2240116"/>
              <a:gd name="connsiteX57" fmla="*/ 5525905 w 8602480"/>
              <a:gd name="connsiteY57" fmla="*/ 1763623 h 2240116"/>
              <a:gd name="connsiteX58" fmla="*/ 5325880 w 8602480"/>
              <a:gd name="connsiteY58" fmla="*/ 1801723 h 2240116"/>
              <a:gd name="connsiteX59" fmla="*/ 5287780 w 8602480"/>
              <a:gd name="connsiteY59" fmla="*/ 1830298 h 2240116"/>
              <a:gd name="connsiteX60" fmla="*/ 5230630 w 8602480"/>
              <a:gd name="connsiteY60" fmla="*/ 1868398 h 2240116"/>
              <a:gd name="connsiteX61" fmla="*/ 5192530 w 8602480"/>
              <a:gd name="connsiteY61" fmla="*/ 1887448 h 2240116"/>
              <a:gd name="connsiteX62" fmla="*/ 5144905 w 8602480"/>
              <a:gd name="connsiteY62" fmla="*/ 1925548 h 2240116"/>
              <a:gd name="connsiteX63" fmla="*/ 5049655 w 8602480"/>
              <a:gd name="connsiteY63" fmla="*/ 1963648 h 2240116"/>
              <a:gd name="connsiteX64" fmla="*/ 4935355 w 8602480"/>
              <a:gd name="connsiteY64" fmla="*/ 2011273 h 2240116"/>
              <a:gd name="connsiteX65" fmla="*/ 4906780 w 8602480"/>
              <a:gd name="connsiteY65" fmla="*/ 2020798 h 2240116"/>
              <a:gd name="connsiteX66" fmla="*/ 4763905 w 8602480"/>
              <a:gd name="connsiteY66" fmla="*/ 2030323 h 2240116"/>
              <a:gd name="connsiteX67" fmla="*/ 4544830 w 8602480"/>
              <a:gd name="connsiteY67" fmla="*/ 2049373 h 2240116"/>
              <a:gd name="connsiteX68" fmla="*/ 4459105 w 8602480"/>
              <a:gd name="connsiteY68" fmla="*/ 2068423 h 2240116"/>
              <a:gd name="connsiteX69" fmla="*/ 4382905 w 8602480"/>
              <a:gd name="connsiteY69" fmla="*/ 2077948 h 2240116"/>
              <a:gd name="connsiteX70" fmla="*/ 4135255 w 8602480"/>
              <a:gd name="connsiteY70" fmla="*/ 2011273 h 2240116"/>
              <a:gd name="connsiteX71" fmla="*/ 4097155 w 8602480"/>
              <a:gd name="connsiteY71" fmla="*/ 1992223 h 2240116"/>
              <a:gd name="connsiteX72" fmla="*/ 4049530 w 8602480"/>
              <a:gd name="connsiteY72" fmla="*/ 1954123 h 2240116"/>
              <a:gd name="connsiteX73" fmla="*/ 3992380 w 8602480"/>
              <a:gd name="connsiteY73" fmla="*/ 1916023 h 2240116"/>
              <a:gd name="connsiteX74" fmla="*/ 3897130 w 8602480"/>
              <a:gd name="connsiteY74" fmla="*/ 1839823 h 2240116"/>
              <a:gd name="connsiteX75" fmla="*/ 3868555 w 8602480"/>
              <a:gd name="connsiteY75" fmla="*/ 1820773 h 2240116"/>
              <a:gd name="connsiteX76" fmla="*/ 3811405 w 8602480"/>
              <a:gd name="connsiteY76" fmla="*/ 1782673 h 2240116"/>
              <a:gd name="connsiteX77" fmla="*/ 3735205 w 8602480"/>
              <a:gd name="connsiteY77" fmla="*/ 1763623 h 2240116"/>
              <a:gd name="connsiteX78" fmla="*/ 3697105 w 8602480"/>
              <a:gd name="connsiteY78" fmla="*/ 1744573 h 2240116"/>
              <a:gd name="connsiteX79" fmla="*/ 3659005 w 8602480"/>
              <a:gd name="connsiteY79" fmla="*/ 1735048 h 2240116"/>
              <a:gd name="connsiteX80" fmla="*/ 3611380 w 8602480"/>
              <a:gd name="connsiteY80" fmla="*/ 1715998 h 2240116"/>
              <a:gd name="connsiteX81" fmla="*/ 3468505 w 8602480"/>
              <a:gd name="connsiteY81" fmla="*/ 1687423 h 2240116"/>
              <a:gd name="connsiteX82" fmla="*/ 3258955 w 8602480"/>
              <a:gd name="connsiteY82" fmla="*/ 1696948 h 2240116"/>
              <a:gd name="connsiteX83" fmla="*/ 3192280 w 8602480"/>
              <a:gd name="connsiteY83" fmla="*/ 1706473 h 2240116"/>
              <a:gd name="connsiteX84" fmla="*/ 3001780 w 8602480"/>
              <a:gd name="connsiteY84" fmla="*/ 1744573 h 2240116"/>
              <a:gd name="connsiteX85" fmla="*/ 2944630 w 8602480"/>
              <a:gd name="connsiteY85" fmla="*/ 1773148 h 2240116"/>
              <a:gd name="connsiteX86" fmla="*/ 2830330 w 8602480"/>
              <a:gd name="connsiteY86" fmla="*/ 1811248 h 2240116"/>
              <a:gd name="connsiteX87" fmla="*/ 2706505 w 8602480"/>
              <a:gd name="connsiteY87" fmla="*/ 1906498 h 2240116"/>
              <a:gd name="connsiteX88" fmla="*/ 2668405 w 8602480"/>
              <a:gd name="connsiteY88" fmla="*/ 1925548 h 2240116"/>
              <a:gd name="connsiteX89" fmla="*/ 2573155 w 8602480"/>
              <a:gd name="connsiteY89" fmla="*/ 2001748 h 2240116"/>
              <a:gd name="connsiteX90" fmla="*/ 2516005 w 8602480"/>
              <a:gd name="connsiteY90" fmla="*/ 2030323 h 2240116"/>
              <a:gd name="connsiteX91" fmla="*/ 2477905 w 8602480"/>
              <a:gd name="connsiteY91" fmla="*/ 2058898 h 2240116"/>
              <a:gd name="connsiteX92" fmla="*/ 2354080 w 8602480"/>
              <a:gd name="connsiteY92" fmla="*/ 2096998 h 2240116"/>
              <a:gd name="connsiteX93" fmla="*/ 2239780 w 8602480"/>
              <a:gd name="connsiteY93" fmla="*/ 2087473 h 2240116"/>
              <a:gd name="connsiteX94" fmla="*/ 2125480 w 8602480"/>
              <a:gd name="connsiteY94" fmla="*/ 2068423 h 2240116"/>
              <a:gd name="connsiteX95" fmla="*/ 2087380 w 8602480"/>
              <a:gd name="connsiteY95" fmla="*/ 2049373 h 2240116"/>
              <a:gd name="connsiteX96" fmla="*/ 1915930 w 8602480"/>
              <a:gd name="connsiteY96" fmla="*/ 1973173 h 2240116"/>
              <a:gd name="connsiteX97" fmla="*/ 1839730 w 8602480"/>
              <a:gd name="connsiteY97" fmla="*/ 1935073 h 2240116"/>
              <a:gd name="connsiteX98" fmla="*/ 1782580 w 8602480"/>
              <a:gd name="connsiteY98" fmla="*/ 1916023 h 2240116"/>
              <a:gd name="connsiteX99" fmla="*/ 1649230 w 8602480"/>
              <a:gd name="connsiteY99" fmla="*/ 1839823 h 2240116"/>
              <a:gd name="connsiteX100" fmla="*/ 1611130 w 8602480"/>
              <a:gd name="connsiteY100" fmla="*/ 1820773 h 2240116"/>
              <a:gd name="connsiteX101" fmla="*/ 1477780 w 8602480"/>
              <a:gd name="connsiteY101" fmla="*/ 1782673 h 2240116"/>
              <a:gd name="connsiteX102" fmla="*/ 1439680 w 8602480"/>
              <a:gd name="connsiteY102" fmla="*/ 1763623 h 2240116"/>
              <a:gd name="connsiteX103" fmla="*/ 1325380 w 8602480"/>
              <a:gd name="connsiteY103" fmla="*/ 1735048 h 2240116"/>
              <a:gd name="connsiteX104" fmla="*/ 1211080 w 8602480"/>
              <a:gd name="connsiteY104" fmla="*/ 1744573 h 2240116"/>
              <a:gd name="connsiteX105" fmla="*/ 1125355 w 8602480"/>
              <a:gd name="connsiteY105" fmla="*/ 1773148 h 2240116"/>
              <a:gd name="connsiteX106" fmla="*/ 1087255 w 8602480"/>
              <a:gd name="connsiteY106" fmla="*/ 1782673 h 2240116"/>
              <a:gd name="connsiteX107" fmla="*/ 1049155 w 8602480"/>
              <a:gd name="connsiteY107" fmla="*/ 1801723 h 2240116"/>
              <a:gd name="connsiteX108" fmla="*/ 944380 w 8602480"/>
              <a:gd name="connsiteY108" fmla="*/ 1811248 h 2240116"/>
              <a:gd name="connsiteX109" fmla="*/ 544330 w 8602480"/>
              <a:gd name="connsiteY109" fmla="*/ 1763623 h 2240116"/>
              <a:gd name="connsiteX110" fmla="*/ 487180 w 8602480"/>
              <a:gd name="connsiteY110" fmla="*/ 1706473 h 2240116"/>
              <a:gd name="connsiteX111" fmla="*/ 449080 w 8602480"/>
              <a:gd name="connsiteY111" fmla="*/ 1668373 h 2240116"/>
              <a:gd name="connsiteX112" fmla="*/ 430030 w 8602480"/>
              <a:gd name="connsiteY112" fmla="*/ 1630273 h 2240116"/>
              <a:gd name="connsiteX113" fmla="*/ 372880 w 8602480"/>
              <a:gd name="connsiteY113" fmla="*/ 1515973 h 2240116"/>
              <a:gd name="connsiteX114" fmla="*/ 353830 w 8602480"/>
              <a:gd name="connsiteY114" fmla="*/ 1458823 h 2240116"/>
              <a:gd name="connsiteX115" fmla="*/ 334780 w 8602480"/>
              <a:gd name="connsiteY115" fmla="*/ 1382623 h 2240116"/>
              <a:gd name="connsiteX116" fmla="*/ 315730 w 8602480"/>
              <a:gd name="connsiteY116" fmla="*/ 1354048 h 2240116"/>
              <a:gd name="connsiteX117" fmla="*/ 296680 w 8602480"/>
              <a:gd name="connsiteY117" fmla="*/ 1306423 h 2240116"/>
              <a:gd name="connsiteX118" fmla="*/ 277630 w 8602480"/>
              <a:gd name="connsiteY118" fmla="*/ 1277848 h 2240116"/>
              <a:gd name="connsiteX119" fmla="*/ 258580 w 8602480"/>
              <a:gd name="connsiteY119" fmla="*/ 1239748 h 2240116"/>
              <a:gd name="connsiteX120" fmla="*/ 191905 w 8602480"/>
              <a:gd name="connsiteY120" fmla="*/ 1134973 h 2240116"/>
              <a:gd name="connsiteX121" fmla="*/ 182380 w 8602480"/>
              <a:gd name="connsiteY121" fmla="*/ 1106398 h 2240116"/>
              <a:gd name="connsiteX122" fmla="*/ 144280 w 8602480"/>
              <a:gd name="connsiteY122" fmla="*/ 1049248 h 2240116"/>
              <a:gd name="connsiteX123" fmla="*/ 115705 w 8602480"/>
              <a:gd name="connsiteY123" fmla="*/ 992098 h 2240116"/>
              <a:gd name="connsiteX124" fmla="*/ 106180 w 8602480"/>
              <a:gd name="connsiteY124" fmla="*/ 953998 h 2240116"/>
              <a:gd name="connsiteX125" fmla="*/ 68080 w 8602480"/>
              <a:gd name="connsiteY125" fmla="*/ 906373 h 2240116"/>
              <a:gd name="connsiteX126" fmla="*/ 49030 w 8602480"/>
              <a:gd name="connsiteY126" fmla="*/ 830173 h 2240116"/>
              <a:gd name="connsiteX127" fmla="*/ 39505 w 8602480"/>
              <a:gd name="connsiteY127" fmla="*/ 773023 h 2240116"/>
              <a:gd name="connsiteX128" fmla="*/ 20455 w 8602480"/>
              <a:gd name="connsiteY128" fmla="*/ 725398 h 2240116"/>
              <a:gd name="connsiteX129" fmla="*/ 1405 w 8602480"/>
              <a:gd name="connsiteY129" fmla="*/ 630148 h 2240116"/>
              <a:gd name="connsiteX130" fmla="*/ 29980 w 8602480"/>
              <a:gd name="connsiteY130" fmla="*/ 430123 h 2240116"/>
              <a:gd name="connsiteX131" fmla="*/ 68080 w 8602480"/>
              <a:gd name="connsiteY131" fmla="*/ 411073 h 2240116"/>
              <a:gd name="connsiteX132" fmla="*/ 106180 w 8602480"/>
              <a:gd name="connsiteY132" fmla="*/ 401548 h 2240116"/>
              <a:gd name="connsiteX133" fmla="*/ 134755 w 8602480"/>
              <a:gd name="connsiteY133" fmla="*/ 392023 h 2240116"/>
              <a:gd name="connsiteX134" fmla="*/ 344305 w 8602480"/>
              <a:gd name="connsiteY134" fmla="*/ 392023 h 2240116"/>
              <a:gd name="connsiteX135" fmla="*/ 372880 w 8602480"/>
              <a:gd name="connsiteY135" fmla="*/ 372973 h 2240116"/>
              <a:gd name="connsiteX136" fmla="*/ 449080 w 8602480"/>
              <a:gd name="connsiteY136" fmla="*/ 315823 h 2240116"/>
              <a:gd name="connsiteX137" fmla="*/ 468130 w 8602480"/>
              <a:gd name="connsiteY137" fmla="*/ 287248 h 2240116"/>
              <a:gd name="connsiteX138" fmla="*/ 496705 w 8602480"/>
              <a:gd name="connsiteY138" fmla="*/ 182473 h 2240116"/>
              <a:gd name="connsiteX139" fmla="*/ 496705 w 8602480"/>
              <a:gd name="connsiteY139" fmla="*/ 163423 h 224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602480" h="2240116">
                <a:moveTo>
                  <a:pt x="8145280" y="58648"/>
                </a:moveTo>
                <a:cubicBezTo>
                  <a:pt x="8154805" y="52298"/>
                  <a:pt x="8163916" y="45278"/>
                  <a:pt x="8173855" y="39598"/>
                </a:cubicBezTo>
                <a:cubicBezTo>
                  <a:pt x="8243152" y="0"/>
                  <a:pt x="8224978" y="21478"/>
                  <a:pt x="8345305" y="30073"/>
                </a:cubicBezTo>
                <a:cubicBezTo>
                  <a:pt x="8358005" y="36423"/>
                  <a:pt x="8372624" y="39882"/>
                  <a:pt x="8383405" y="49123"/>
                </a:cubicBezTo>
                <a:cubicBezTo>
                  <a:pt x="8394375" y="58526"/>
                  <a:pt x="8448377" y="141818"/>
                  <a:pt x="8450080" y="144373"/>
                </a:cubicBezTo>
                <a:lnTo>
                  <a:pt x="8469130" y="172948"/>
                </a:lnTo>
                <a:cubicBezTo>
                  <a:pt x="8475480" y="182473"/>
                  <a:pt x="8484560" y="190663"/>
                  <a:pt x="8488180" y="201523"/>
                </a:cubicBezTo>
                <a:cubicBezTo>
                  <a:pt x="8499805" y="236398"/>
                  <a:pt x="8511384" y="268699"/>
                  <a:pt x="8516755" y="306298"/>
                </a:cubicBezTo>
                <a:cubicBezTo>
                  <a:pt x="8519930" y="328523"/>
                  <a:pt x="8522378" y="350864"/>
                  <a:pt x="8526280" y="372973"/>
                </a:cubicBezTo>
                <a:cubicBezTo>
                  <a:pt x="8546939" y="490042"/>
                  <a:pt x="8544010" y="438689"/>
                  <a:pt x="8554855" y="544423"/>
                </a:cubicBezTo>
                <a:cubicBezTo>
                  <a:pt x="8564944" y="642792"/>
                  <a:pt x="8576852" y="741032"/>
                  <a:pt x="8583430" y="839698"/>
                </a:cubicBezTo>
                <a:cubicBezTo>
                  <a:pt x="8595078" y="1014411"/>
                  <a:pt x="8588206" y="935079"/>
                  <a:pt x="8602480" y="1077823"/>
                </a:cubicBezTo>
                <a:cubicBezTo>
                  <a:pt x="8599305" y="1138148"/>
                  <a:pt x="8598188" y="1198617"/>
                  <a:pt x="8592955" y="1258798"/>
                </a:cubicBezTo>
                <a:cubicBezTo>
                  <a:pt x="8591821" y="1271840"/>
                  <a:pt x="8589284" y="1285189"/>
                  <a:pt x="8583430" y="1296898"/>
                </a:cubicBezTo>
                <a:cubicBezTo>
                  <a:pt x="8576330" y="1311097"/>
                  <a:pt x="8563891" y="1321946"/>
                  <a:pt x="8554855" y="1334998"/>
                </a:cubicBezTo>
                <a:cubicBezTo>
                  <a:pt x="8503675" y="1408924"/>
                  <a:pt x="8509845" y="1422155"/>
                  <a:pt x="8440555" y="1468348"/>
                </a:cubicBezTo>
                <a:cubicBezTo>
                  <a:pt x="8422834" y="1480162"/>
                  <a:pt x="8401802" y="1486191"/>
                  <a:pt x="8383405" y="1496923"/>
                </a:cubicBezTo>
                <a:cubicBezTo>
                  <a:pt x="8212051" y="1596880"/>
                  <a:pt x="8394394" y="1503099"/>
                  <a:pt x="8297680" y="1544548"/>
                </a:cubicBezTo>
                <a:cubicBezTo>
                  <a:pt x="8262173" y="1559765"/>
                  <a:pt x="8243984" y="1577228"/>
                  <a:pt x="8202430" y="1582648"/>
                </a:cubicBezTo>
                <a:cubicBezTo>
                  <a:pt x="8148816" y="1589641"/>
                  <a:pt x="8094480" y="1588998"/>
                  <a:pt x="8040505" y="1592173"/>
                </a:cubicBezTo>
                <a:cubicBezTo>
                  <a:pt x="8021455" y="1585823"/>
                  <a:pt x="8002728" y="1578407"/>
                  <a:pt x="7983355" y="1573123"/>
                </a:cubicBezTo>
                <a:cubicBezTo>
                  <a:pt x="7967736" y="1568863"/>
                  <a:pt x="7949882" y="1571460"/>
                  <a:pt x="7935730" y="1563598"/>
                </a:cubicBezTo>
                <a:cubicBezTo>
                  <a:pt x="7920030" y="1554876"/>
                  <a:pt x="7911054" y="1537430"/>
                  <a:pt x="7897630" y="1525498"/>
                </a:cubicBezTo>
                <a:cubicBezTo>
                  <a:pt x="7847831" y="1481232"/>
                  <a:pt x="7864545" y="1491033"/>
                  <a:pt x="7811905" y="1477873"/>
                </a:cubicBezTo>
                <a:cubicBezTo>
                  <a:pt x="7770630" y="1481048"/>
                  <a:pt x="7729224" y="1482826"/>
                  <a:pt x="7688080" y="1487398"/>
                </a:cubicBezTo>
                <a:cubicBezTo>
                  <a:pt x="7671990" y="1489186"/>
                  <a:pt x="7656578" y="1495457"/>
                  <a:pt x="7640455" y="1496923"/>
                </a:cubicBezTo>
                <a:cubicBezTo>
                  <a:pt x="7586609" y="1501818"/>
                  <a:pt x="7532505" y="1503273"/>
                  <a:pt x="7478530" y="1506448"/>
                </a:cubicBezTo>
                <a:cubicBezTo>
                  <a:pt x="7459657" y="1510223"/>
                  <a:pt x="7412982" y="1518772"/>
                  <a:pt x="7392805" y="1525498"/>
                </a:cubicBezTo>
                <a:cubicBezTo>
                  <a:pt x="7365211" y="1534696"/>
                  <a:pt x="7338878" y="1544507"/>
                  <a:pt x="7316605" y="1563598"/>
                </a:cubicBezTo>
                <a:cubicBezTo>
                  <a:pt x="7284886" y="1590786"/>
                  <a:pt x="7273555" y="1602198"/>
                  <a:pt x="7259455" y="1639798"/>
                </a:cubicBezTo>
                <a:cubicBezTo>
                  <a:pt x="7254858" y="1652055"/>
                  <a:pt x="7254527" y="1665641"/>
                  <a:pt x="7249930" y="1677898"/>
                </a:cubicBezTo>
                <a:cubicBezTo>
                  <a:pt x="7244944" y="1691193"/>
                  <a:pt x="7235866" y="1702703"/>
                  <a:pt x="7230880" y="1715998"/>
                </a:cubicBezTo>
                <a:cubicBezTo>
                  <a:pt x="7226283" y="1728255"/>
                  <a:pt x="7226217" y="1741943"/>
                  <a:pt x="7221355" y="1754098"/>
                </a:cubicBezTo>
                <a:cubicBezTo>
                  <a:pt x="7213445" y="1773873"/>
                  <a:pt x="7200426" y="1791369"/>
                  <a:pt x="7192780" y="1811248"/>
                </a:cubicBezTo>
                <a:cubicBezTo>
                  <a:pt x="7184482" y="1832822"/>
                  <a:pt x="7180528" y="1855831"/>
                  <a:pt x="7173730" y="1877923"/>
                </a:cubicBezTo>
                <a:cubicBezTo>
                  <a:pt x="7167825" y="1897115"/>
                  <a:pt x="7162138" y="1916429"/>
                  <a:pt x="7154680" y="1935073"/>
                </a:cubicBezTo>
                <a:cubicBezTo>
                  <a:pt x="7137262" y="1978619"/>
                  <a:pt x="7124365" y="1985598"/>
                  <a:pt x="7097530" y="2030323"/>
                </a:cubicBezTo>
                <a:cubicBezTo>
                  <a:pt x="7090225" y="2042499"/>
                  <a:pt x="7087197" y="2057215"/>
                  <a:pt x="7078480" y="2068423"/>
                </a:cubicBezTo>
                <a:cubicBezTo>
                  <a:pt x="7064697" y="2086144"/>
                  <a:pt x="7043634" y="2097589"/>
                  <a:pt x="7030855" y="2116048"/>
                </a:cubicBezTo>
                <a:cubicBezTo>
                  <a:pt x="6998071" y="2163402"/>
                  <a:pt x="7008533" y="2199272"/>
                  <a:pt x="6954655" y="2220823"/>
                </a:cubicBezTo>
                <a:cubicBezTo>
                  <a:pt x="6936724" y="2227996"/>
                  <a:pt x="6916555" y="2227173"/>
                  <a:pt x="6897505" y="2230348"/>
                </a:cubicBezTo>
                <a:cubicBezTo>
                  <a:pt x="6577502" y="2207491"/>
                  <a:pt x="6975651" y="2240116"/>
                  <a:pt x="6592705" y="2192248"/>
                </a:cubicBezTo>
                <a:cubicBezTo>
                  <a:pt x="6567305" y="2189073"/>
                  <a:pt x="6541664" y="2187440"/>
                  <a:pt x="6516505" y="2182723"/>
                </a:cubicBezTo>
                <a:cubicBezTo>
                  <a:pt x="6473605" y="2174679"/>
                  <a:pt x="6382508" y="2147083"/>
                  <a:pt x="6345055" y="2135098"/>
                </a:cubicBezTo>
                <a:cubicBezTo>
                  <a:pt x="6297242" y="2119798"/>
                  <a:pt x="6248322" y="2107248"/>
                  <a:pt x="6202180" y="2087473"/>
                </a:cubicBezTo>
                <a:cubicBezTo>
                  <a:pt x="6179955" y="2077948"/>
                  <a:pt x="6158444" y="2066544"/>
                  <a:pt x="6135505" y="2058898"/>
                </a:cubicBezTo>
                <a:cubicBezTo>
                  <a:pt x="6091649" y="2044279"/>
                  <a:pt x="6046011" y="2035417"/>
                  <a:pt x="6002155" y="2020798"/>
                </a:cubicBezTo>
                <a:lnTo>
                  <a:pt x="5945005" y="2001748"/>
                </a:lnTo>
                <a:cubicBezTo>
                  <a:pt x="5935480" y="1992223"/>
                  <a:pt x="5927853" y="1980312"/>
                  <a:pt x="5916430" y="1973173"/>
                </a:cubicBezTo>
                <a:cubicBezTo>
                  <a:pt x="5901931" y="1964111"/>
                  <a:pt x="5884098" y="1961769"/>
                  <a:pt x="5868805" y="1954123"/>
                </a:cubicBezTo>
                <a:cubicBezTo>
                  <a:pt x="5858566" y="1949003"/>
                  <a:pt x="5850169" y="1940753"/>
                  <a:pt x="5840230" y="1935073"/>
                </a:cubicBezTo>
                <a:cubicBezTo>
                  <a:pt x="5827902" y="1928028"/>
                  <a:pt x="5814306" y="1923328"/>
                  <a:pt x="5802130" y="1916023"/>
                </a:cubicBezTo>
                <a:cubicBezTo>
                  <a:pt x="5782497" y="1904243"/>
                  <a:pt x="5763496" y="1891389"/>
                  <a:pt x="5744980" y="1877923"/>
                </a:cubicBezTo>
                <a:cubicBezTo>
                  <a:pt x="5728538" y="1865966"/>
                  <a:pt x="5714595" y="1850598"/>
                  <a:pt x="5697355" y="1839823"/>
                </a:cubicBezTo>
                <a:cubicBezTo>
                  <a:pt x="5688841" y="1834502"/>
                  <a:pt x="5678305" y="1833473"/>
                  <a:pt x="5668780" y="1830298"/>
                </a:cubicBezTo>
                <a:cubicBezTo>
                  <a:pt x="5656080" y="1820773"/>
                  <a:pt x="5644879" y="1808823"/>
                  <a:pt x="5630680" y="1801723"/>
                </a:cubicBezTo>
                <a:cubicBezTo>
                  <a:pt x="5612719" y="1792743"/>
                  <a:pt x="5592401" y="1789535"/>
                  <a:pt x="5573530" y="1782673"/>
                </a:cubicBezTo>
                <a:cubicBezTo>
                  <a:pt x="5557462" y="1776830"/>
                  <a:pt x="5541780" y="1769973"/>
                  <a:pt x="5525905" y="1763623"/>
                </a:cubicBezTo>
                <a:cubicBezTo>
                  <a:pt x="5434079" y="1771275"/>
                  <a:pt x="5406521" y="1764504"/>
                  <a:pt x="5325880" y="1801723"/>
                </a:cubicBezTo>
                <a:cubicBezTo>
                  <a:pt x="5311466" y="1808376"/>
                  <a:pt x="5300785" y="1821194"/>
                  <a:pt x="5287780" y="1830298"/>
                </a:cubicBezTo>
                <a:cubicBezTo>
                  <a:pt x="5269023" y="1843428"/>
                  <a:pt x="5250263" y="1856618"/>
                  <a:pt x="5230630" y="1868398"/>
                </a:cubicBezTo>
                <a:cubicBezTo>
                  <a:pt x="5218454" y="1875703"/>
                  <a:pt x="5204344" y="1879572"/>
                  <a:pt x="5192530" y="1887448"/>
                </a:cubicBezTo>
                <a:cubicBezTo>
                  <a:pt x="5175614" y="1898725"/>
                  <a:pt x="5161821" y="1914271"/>
                  <a:pt x="5144905" y="1925548"/>
                </a:cubicBezTo>
                <a:cubicBezTo>
                  <a:pt x="5108112" y="1950076"/>
                  <a:pt x="5093026" y="1945060"/>
                  <a:pt x="5049655" y="1963648"/>
                </a:cubicBezTo>
                <a:cubicBezTo>
                  <a:pt x="4882188" y="2035420"/>
                  <a:pt x="5037680" y="1982037"/>
                  <a:pt x="4935355" y="2011273"/>
                </a:cubicBezTo>
                <a:cubicBezTo>
                  <a:pt x="4925701" y="2014031"/>
                  <a:pt x="4916759" y="2019689"/>
                  <a:pt x="4906780" y="2020798"/>
                </a:cubicBezTo>
                <a:cubicBezTo>
                  <a:pt x="4859341" y="2026069"/>
                  <a:pt x="4811530" y="2027148"/>
                  <a:pt x="4763905" y="2030323"/>
                </a:cubicBezTo>
                <a:cubicBezTo>
                  <a:pt x="4626009" y="2053306"/>
                  <a:pt x="4802780" y="2025923"/>
                  <a:pt x="4544830" y="2049373"/>
                </a:cubicBezTo>
                <a:cubicBezTo>
                  <a:pt x="4498237" y="2053609"/>
                  <a:pt x="4501696" y="2061324"/>
                  <a:pt x="4459105" y="2068423"/>
                </a:cubicBezTo>
                <a:cubicBezTo>
                  <a:pt x="4433856" y="2072631"/>
                  <a:pt x="4408305" y="2074773"/>
                  <a:pt x="4382905" y="2077948"/>
                </a:cubicBezTo>
                <a:cubicBezTo>
                  <a:pt x="4183443" y="2044704"/>
                  <a:pt x="4263277" y="2075284"/>
                  <a:pt x="4135255" y="2011273"/>
                </a:cubicBezTo>
                <a:cubicBezTo>
                  <a:pt x="4122555" y="2004923"/>
                  <a:pt x="4108243" y="2001093"/>
                  <a:pt x="4097155" y="1992223"/>
                </a:cubicBezTo>
                <a:cubicBezTo>
                  <a:pt x="4081280" y="1979523"/>
                  <a:pt x="4065972" y="1966080"/>
                  <a:pt x="4049530" y="1954123"/>
                </a:cubicBezTo>
                <a:cubicBezTo>
                  <a:pt x="4031014" y="1940657"/>
                  <a:pt x="4010258" y="1930326"/>
                  <a:pt x="3992380" y="1916023"/>
                </a:cubicBezTo>
                <a:cubicBezTo>
                  <a:pt x="3856657" y="1807444"/>
                  <a:pt x="4073033" y="1957091"/>
                  <a:pt x="3897130" y="1839823"/>
                </a:cubicBezTo>
                <a:lnTo>
                  <a:pt x="3868555" y="1820773"/>
                </a:lnTo>
                <a:cubicBezTo>
                  <a:pt x="3849505" y="1808073"/>
                  <a:pt x="3833856" y="1787163"/>
                  <a:pt x="3811405" y="1782673"/>
                </a:cubicBezTo>
                <a:cubicBezTo>
                  <a:pt x="3783452" y="1777082"/>
                  <a:pt x="3760833" y="1774606"/>
                  <a:pt x="3735205" y="1763623"/>
                </a:cubicBezTo>
                <a:cubicBezTo>
                  <a:pt x="3722154" y="1758030"/>
                  <a:pt x="3710400" y="1749559"/>
                  <a:pt x="3697105" y="1744573"/>
                </a:cubicBezTo>
                <a:cubicBezTo>
                  <a:pt x="3684848" y="1739976"/>
                  <a:pt x="3671424" y="1739188"/>
                  <a:pt x="3659005" y="1735048"/>
                </a:cubicBezTo>
                <a:cubicBezTo>
                  <a:pt x="3642785" y="1729641"/>
                  <a:pt x="3627820" y="1720695"/>
                  <a:pt x="3611380" y="1715998"/>
                </a:cubicBezTo>
                <a:cubicBezTo>
                  <a:pt x="3562577" y="1702054"/>
                  <a:pt x="3517730" y="1695627"/>
                  <a:pt x="3468505" y="1687423"/>
                </a:cubicBezTo>
                <a:cubicBezTo>
                  <a:pt x="3398655" y="1690598"/>
                  <a:pt x="3328711" y="1692137"/>
                  <a:pt x="3258955" y="1696948"/>
                </a:cubicBezTo>
                <a:cubicBezTo>
                  <a:pt x="3236558" y="1698493"/>
                  <a:pt x="3214470" y="1703059"/>
                  <a:pt x="3192280" y="1706473"/>
                </a:cubicBezTo>
                <a:cubicBezTo>
                  <a:pt x="3111924" y="1718835"/>
                  <a:pt x="3103090" y="1722864"/>
                  <a:pt x="3001780" y="1744573"/>
                </a:cubicBezTo>
                <a:cubicBezTo>
                  <a:pt x="2982730" y="1754098"/>
                  <a:pt x="2964480" y="1765428"/>
                  <a:pt x="2944630" y="1773148"/>
                </a:cubicBezTo>
                <a:cubicBezTo>
                  <a:pt x="2907200" y="1787704"/>
                  <a:pt x="2830330" y="1811248"/>
                  <a:pt x="2830330" y="1811248"/>
                </a:cubicBezTo>
                <a:cubicBezTo>
                  <a:pt x="2789055" y="1842998"/>
                  <a:pt x="2753081" y="1883210"/>
                  <a:pt x="2706505" y="1906498"/>
                </a:cubicBezTo>
                <a:cubicBezTo>
                  <a:pt x="2693805" y="1912848"/>
                  <a:pt x="2680037" y="1917405"/>
                  <a:pt x="2668405" y="1925548"/>
                </a:cubicBezTo>
                <a:cubicBezTo>
                  <a:pt x="2642352" y="1943785"/>
                  <a:pt x="2603378" y="1983614"/>
                  <a:pt x="2573155" y="2001748"/>
                </a:cubicBezTo>
                <a:cubicBezTo>
                  <a:pt x="2554892" y="2012706"/>
                  <a:pt x="2534268" y="2019365"/>
                  <a:pt x="2516005" y="2030323"/>
                </a:cubicBezTo>
                <a:cubicBezTo>
                  <a:pt x="2502392" y="2038491"/>
                  <a:pt x="2492104" y="2051798"/>
                  <a:pt x="2477905" y="2058898"/>
                </a:cubicBezTo>
                <a:cubicBezTo>
                  <a:pt x="2460332" y="2067684"/>
                  <a:pt x="2369265" y="2092659"/>
                  <a:pt x="2354080" y="2096998"/>
                </a:cubicBezTo>
                <a:lnTo>
                  <a:pt x="2239780" y="2087473"/>
                </a:lnTo>
                <a:cubicBezTo>
                  <a:pt x="2214634" y="2084958"/>
                  <a:pt x="2155661" y="2079741"/>
                  <a:pt x="2125480" y="2068423"/>
                </a:cubicBezTo>
                <a:cubicBezTo>
                  <a:pt x="2112185" y="2063437"/>
                  <a:pt x="2100563" y="2054646"/>
                  <a:pt x="2087380" y="2049373"/>
                </a:cubicBezTo>
                <a:cubicBezTo>
                  <a:pt x="1924778" y="1984332"/>
                  <a:pt x="2186163" y="2108289"/>
                  <a:pt x="1915930" y="1973173"/>
                </a:cubicBezTo>
                <a:cubicBezTo>
                  <a:pt x="1890530" y="1960473"/>
                  <a:pt x="1866671" y="1944053"/>
                  <a:pt x="1839730" y="1935073"/>
                </a:cubicBezTo>
                <a:cubicBezTo>
                  <a:pt x="1820680" y="1928723"/>
                  <a:pt x="1800541" y="1925003"/>
                  <a:pt x="1782580" y="1916023"/>
                </a:cubicBezTo>
                <a:cubicBezTo>
                  <a:pt x="1736789" y="1893128"/>
                  <a:pt x="1695021" y="1862718"/>
                  <a:pt x="1649230" y="1839823"/>
                </a:cubicBezTo>
                <a:cubicBezTo>
                  <a:pt x="1636530" y="1833473"/>
                  <a:pt x="1624313" y="1826046"/>
                  <a:pt x="1611130" y="1820773"/>
                </a:cubicBezTo>
                <a:cubicBezTo>
                  <a:pt x="1519400" y="1784081"/>
                  <a:pt x="1586163" y="1818801"/>
                  <a:pt x="1477780" y="1782673"/>
                </a:cubicBezTo>
                <a:cubicBezTo>
                  <a:pt x="1464310" y="1778183"/>
                  <a:pt x="1452863" y="1768896"/>
                  <a:pt x="1439680" y="1763623"/>
                </a:cubicBezTo>
                <a:cubicBezTo>
                  <a:pt x="1385772" y="1742060"/>
                  <a:pt x="1381598" y="1744418"/>
                  <a:pt x="1325380" y="1735048"/>
                </a:cubicBezTo>
                <a:cubicBezTo>
                  <a:pt x="1287280" y="1738223"/>
                  <a:pt x="1248637" y="1737419"/>
                  <a:pt x="1211080" y="1744573"/>
                </a:cubicBezTo>
                <a:cubicBezTo>
                  <a:pt x="1181491" y="1750209"/>
                  <a:pt x="1154576" y="1765843"/>
                  <a:pt x="1125355" y="1773148"/>
                </a:cubicBezTo>
                <a:cubicBezTo>
                  <a:pt x="1112655" y="1776323"/>
                  <a:pt x="1099512" y="1778076"/>
                  <a:pt x="1087255" y="1782673"/>
                </a:cubicBezTo>
                <a:cubicBezTo>
                  <a:pt x="1073960" y="1787659"/>
                  <a:pt x="1063078" y="1798938"/>
                  <a:pt x="1049155" y="1801723"/>
                </a:cubicBezTo>
                <a:cubicBezTo>
                  <a:pt x="1014767" y="1808601"/>
                  <a:pt x="979305" y="1808073"/>
                  <a:pt x="944380" y="1811248"/>
                </a:cubicBezTo>
                <a:cubicBezTo>
                  <a:pt x="712326" y="1797988"/>
                  <a:pt x="686057" y="1834486"/>
                  <a:pt x="544330" y="1763623"/>
                </a:cubicBezTo>
                <a:cubicBezTo>
                  <a:pt x="505806" y="1744361"/>
                  <a:pt x="518103" y="1741813"/>
                  <a:pt x="487180" y="1706473"/>
                </a:cubicBezTo>
                <a:cubicBezTo>
                  <a:pt x="475353" y="1692956"/>
                  <a:pt x="459856" y="1682741"/>
                  <a:pt x="449080" y="1668373"/>
                </a:cubicBezTo>
                <a:cubicBezTo>
                  <a:pt x="440561" y="1657014"/>
                  <a:pt x="436829" y="1642738"/>
                  <a:pt x="430030" y="1630273"/>
                </a:cubicBezTo>
                <a:cubicBezTo>
                  <a:pt x="390872" y="1558484"/>
                  <a:pt x="396477" y="1580865"/>
                  <a:pt x="372880" y="1515973"/>
                </a:cubicBezTo>
                <a:cubicBezTo>
                  <a:pt x="366018" y="1497102"/>
                  <a:pt x="359347" y="1478131"/>
                  <a:pt x="353830" y="1458823"/>
                </a:cubicBezTo>
                <a:cubicBezTo>
                  <a:pt x="346637" y="1433649"/>
                  <a:pt x="343727" y="1407228"/>
                  <a:pt x="334780" y="1382623"/>
                </a:cubicBezTo>
                <a:cubicBezTo>
                  <a:pt x="330868" y="1371865"/>
                  <a:pt x="320850" y="1364287"/>
                  <a:pt x="315730" y="1354048"/>
                </a:cubicBezTo>
                <a:cubicBezTo>
                  <a:pt x="308084" y="1338755"/>
                  <a:pt x="304326" y="1321716"/>
                  <a:pt x="296680" y="1306423"/>
                </a:cubicBezTo>
                <a:cubicBezTo>
                  <a:pt x="291560" y="1296184"/>
                  <a:pt x="283310" y="1287787"/>
                  <a:pt x="277630" y="1277848"/>
                </a:cubicBezTo>
                <a:cubicBezTo>
                  <a:pt x="270585" y="1265520"/>
                  <a:pt x="265885" y="1251924"/>
                  <a:pt x="258580" y="1239748"/>
                </a:cubicBezTo>
                <a:cubicBezTo>
                  <a:pt x="235932" y="1202002"/>
                  <a:pt x="211461" y="1174085"/>
                  <a:pt x="191905" y="1134973"/>
                </a:cubicBezTo>
                <a:cubicBezTo>
                  <a:pt x="187415" y="1125993"/>
                  <a:pt x="187256" y="1115175"/>
                  <a:pt x="182380" y="1106398"/>
                </a:cubicBezTo>
                <a:cubicBezTo>
                  <a:pt x="171261" y="1086384"/>
                  <a:pt x="154519" y="1069726"/>
                  <a:pt x="144280" y="1049248"/>
                </a:cubicBezTo>
                <a:cubicBezTo>
                  <a:pt x="134755" y="1030198"/>
                  <a:pt x="123615" y="1011873"/>
                  <a:pt x="115705" y="992098"/>
                </a:cubicBezTo>
                <a:cubicBezTo>
                  <a:pt x="110843" y="979943"/>
                  <a:pt x="112537" y="965441"/>
                  <a:pt x="106180" y="953998"/>
                </a:cubicBezTo>
                <a:cubicBezTo>
                  <a:pt x="96307" y="936226"/>
                  <a:pt x="80780" y="922248"/>
                  <a:pt x="68080" y="906373"/>
                </a:cubicBezTo>
                <a:cubicBezTo>
                  <a:pt x="61730" y="880973"/>
                  <a:pt x="54516" y="855774"/>
                  <a:pt x="49030" y="830173"/>
                </a:cubicBezTo>
                <a:cubicBezTo>
                  <a:pt x="44983" y="811289"/>
                  <a:pt x="44587" y="791655"/>
                  <a:pt x="39505" y="773023"/>
                </a:cubicBezTo>
                <a:cubicBezTo>
                  <a:pt x="35006" y="756528"/>
                  <a:pt x="25862" y="741618"/>
                  <a:pt x="20455" y="725398"/>
                </a:cubicBezTo>
                <a:cubicBezTo>
                  <a:pt x="10982" y="696980"/>
                  <a:pt x="6095" y="658286"/>
                  <a:pt x="1405" y="630148"/>
                </a:cubicBezTo>
                <a:cubicBezTo>
                  <a:pt x="2368" y="615698"/>
                  <a:pt x="0" y="470096"/>
                  <a:pt x="29980" y="430123"/>
                </a:cubicBezTo>
                <a:cubicBezTo>
                  <a:pt x="38499" y="418764"/>
                  <a:pt x="54785" y="416059"/>
                  <a:pt x="68080" y="411073"/>
                </a:cubicBezTo>
                <a:cubicBezTo>
                  <a:pt x="80337" y="406476"/>
                  <a:pt x="93593" y="405144"/>
                  <a:pt x="106180" y="401548"/>
                </a:cubicBezTo>
                <a:cubicBezTo>
                  <a:pt x="115834" y="398790"/>
                  <a:pt x="125230" y="395198"/>
                  <a:pt x="134755" y="392023"/>
                </a:cubicBezTo>
                <a:cubicBezTo>
                  <a:pt x="203651" y="396944"/>
                  <a:pt x="275575" y="410767"/>
                  <a:pt x="344305" y="392023"/>
                </a:cubicBezTo>
                <a:cubicBezTo>
                  <a:pt x="355349" y="389011"/>
                  <a:pt x="363622" y="379706"/>
                  <a:pt x="372880" y="372973"/>
                </a:cubicBezTo>
                <a:cubicBezTo>
                  <a:pt x="398557" y="354299"/>
                  <a:pt x="431468" y="342241"/>
                  <a:pt x="449080" y="315823"/>
                </a:cubicBezTo>
                <a:cubicBezTo>
                  <a:pt x="455430" y="306298"/>
                  <a:pt x="463481" y="297709"/>
                  <a:pt x="468130" y="287248"/>
                </a:cubicBezTo>
                <a:cubicBezTo>
                  <a:pt x="481452" y="257273"/>
                  <a:pt x="491987" y="215497"/>
                  <a:pt x="496705" y="182473"/>
                </a:cubicBezTo>
                <a:cubicBezTo>
                  <a:pt x="497603" y="176187"/>
                  <a:pt x="496705" y="169773"/>
                  <a:pt x="496705" y="163423"/>
                </a:cubicBezTo>
              </a:path>
            </a:pathLst>
          </a:custGeom>
          <a:ln w="1270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Flowchart: Connector 61"/>
          <p:cNvSpPr/>
          <p:nvPr/>
        </p:nvSpPr>
        <p:spPr>
          <a:xfrm>
            <a:off x="8207659" y="3467100"/>
            <a:ext cx="228600" cy="22860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rot="18900000">
            <a:off x="3296457" y="4097256"/>
            <a:ext cx="1573799"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Mission Definition</a:t>
            </a:r>
            <a:endParaRPr lang="en-US" sz="1200" dirty="0">
              <a:solidFill>
                <a:schemeClr val="tx1">
                  <a:lumMod val="65000"/>
                  <a:lumOff val="35000"/>
                </a:schemeClr>
              </a:solidFill>
              <a:latin typeface="Kozuka Gothic Pro L" pitchFamily="34" charset="-128"/>
              <a:ea typeface="Kozuka Gothic Pro L" pitchFamily="34" charset="-128"/>
            </a:endParaRP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5"/>
          <p:cNvSpPr>
            <a:spLocks noGrp="1"/>
          </p:cNvSpPr>
          <p:nvPr>
            <p:ph idx="1"/>
          </p:nvPr>
        </p:nvSpPr>
        <p:spPr>
          <a:xfrm>
            <a:off x="457200" y="1143001"/>
            <a:ext cx="8229600" cy="533400"/>
          </a:xfrm>
        </p:spPr>
        <p:txBody>
          <a:bodyPr/>
          <a:lstStyle/>
          <a:p>
            <a:r>
              <a:rPr lang="en-US" dirty="0" smtClean="0">
                <a:latin typeface="Exo" pitchFamily="50" charset="0"/>
              </a:rPr>
              <a:t>SERVICE DESIGN IS ITERATIVE AND TOOL BASED</a:t>
            </a:r>
            <a:endParaRPr lang="en-US" dirty="0">
              <a:latin typeface="Exo" pitchFamily="50" charset="0"/>
            </a:endParaRPr>
          </a:p>
        </p:txBody>
      </p:sp>
      <p:sp>
        <p:nvSpPr>
          <p:cNvPr id="28" name="TextBox 27"/>
          <p:cNvSpPr txBox="1"/>
          <p:nvPr/>
        </p:nvSpPr>
        <p:spPr>
          <a:xfrm rot="18900000">
            <a:off x="3935292" y="2912510"/>
            <a:ext cx="1224347"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Empathy maps</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29" name="TextBox 28"/>
          <p:cNvSpPr txBox="1"/>
          <p:nvPr/>
        </p:nvSpPr>
        <p:spPr>
          <a:xfrm rot="18900000">
            <a:off x="4989018" y="3064911"/>
            <a:ext cx="793296"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Personas</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1" name="TextBox 30"/>
          <p:cNvSpPr txBox="1"/>
          <p:nvPr/>
        </p:nvSpPr>
        <p:spPr>
          <a:xfrm rot="18900000">
            <a:off x="2867331" y="2712672"/>
            <a:ext cx="1752600"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Ethnographic research</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2" name="TextBox 31"/>
          <p:cNvSpPr txBox="1"/>
          <p:nvPr/>
        </p:nvSpPr>
        <p:spPr>
          <a:xfrm rot="18900000">
            <a:off x="1924356" y="2788873"/>
            <a:ext cx="1752600"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Stakeholder interviews</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3" name="TextBox 32"/>
          <p:cNvSpPr txBox="1"/>
          <p:nvPr/>
        </p:nvSpPr>
        <p:spPr>
          <a:xfrm rot="18900000">
            <a:off x="2559426" y="3984002"/>
            <a:ext cx="1253469"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Job shadowing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5" name="TextBox 34"/>
          <p:cNvSpPr txBox="1"/>
          <p:nvPr/>
        </p:nvSpPr>
        <p:spPr>
          <a:xfrm rot="18900000">
            <a:off x="219381" y="4093798"/>
            <a:ext cx="1752600"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Quantitative research</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6" name="TextBox 35"/>
          <p:cNvSpPr txBox="1"/>
          <p:nvPr/>
        </p:nvSpPr>
        <p:spPr>
          <a:xfrm rot="18900000">
            <a:off x="4423226" y="4057987"/>
            <a:ext cx="1462728"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Journey mapping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7" name="TextBox 36"/>
          <p:cNvSpPr txBox="1"/>
          <p:nvPr/>
        </p:nvSpPr>
        <p:spPr>
          <a:xfrm rot="18900000">
            <a:off x="5316890" y="4133531"/>
            <a:ext cx="1676400"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Service blueprinting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8" name="TextBox 37"/>
          <p:cNvSpPr txBox="1"/>
          <p:nvPr/>
        </p:nvSpPr>
        <p:spPr>
          <a:xfrm rot="18900000">
            <a:off x="944915" y="2790369"/>
            <a:ext cx="1676400"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Stakeholder mapping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9" name="TextBox 38"/>
          <p:cNvSpPr txBox="1"/>
          <p:nvPr/>
        </p:nvSpPr>
        <p:spPr>
          <a:xfrm rot="18900000">
            <a:off x="1152831" y="4103323"/>
            <a:ext cx="1752600"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Customer interviews</a:t>
            </a:r>
            <a:endParaRPr lang="en-US" sz="1200" dirty="0">
              <a:solidFill>
                <a:schemeClr val="tx1">
                  <a:lumMod val="65000"/>
                  <a:lumOff val="35000"/>
                </a:schemeClr>
              </a:solidFill>
              <a:latin typeface="Kozuka Gothic Pro L" pitchFamily="34" charset="-128"/>
              <a:ea typeface="Kozuka Gothic Pro L" pitchFamily="34" charset="-128"/>
            </a:endParaRPr>
          </a:p>
        </p:txBody>
      </p:sp>
      <p:cxnSp>
        <p:nvCxnSpPr>
          <p:cNvPr id="41" name="Straight Connector 40"/>
          <p:cNvCxnSpPr/>
          <p:nvPr/>
        </p:nvCxnSpPr>
        <p:spPr>
          <a:xfrm>
            <a:off x="816259" y="3581400"/>
            <a:ext cx="739140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3" name="Flowchart: Connector 42"/>
          <p:cNvSpPr/>
          <p:nvPr/>
        </p:nvSpPr>
        <p:spPr>
          <a:xfrm>
            <a:off x="11210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p:cNvSpPr/>
          <p:nvPr/>
        </p:nvSpPr>
        <p:spPr>
          <a:xfrm>
            <a:off x="16544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p:cNvSpPr/>
          <p:nvPr/>
        </p:nvSpPr>
        <p:spPr>
          <a:xfrm>
            <a:off x="21116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p:cNvSpPr/>
          <p:nvPr/>
        </p:nvSpPr>
        <p:spPr>
          <a:xfrm>
            <a:off x="2568859" y="3514725"/>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p:cNvSpPr/>
          <p:nvPr/>
        </p:nvSpPr>
        <p:spPr>
          <a:xfrm>
            <a:off x="31022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p:cNvSpPr/>
          <p:nvPr/>
        </p:nvSpPr>
        <p:spPr>
          <a:xfrm>
            <a:off x="35594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p:cNvSpPr/>
          <p:nvPr/>
        </p:nvSpPr>
        <p:spPr>
          <a:xfrm>
            <a:off x="40166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p:cNvSpPr/>
          <p:nvPr/>
        </p:nvSpPr>
        <p:spPr>
          <a:xfrm>
            <a:off x="45500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p:cNvSpPr/>
          <p:nvPr/>
        </p:nvSpPr>
        <p:spPr>
          <a:xfrm>
            <a:off x="502249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p:cNvSpPr/>
          <p:nvPr/>
        </p:nvSpPr>
        <p:spPr>
          <a:xfrm>
            <a:off x="56168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rot="18900000">
            <a:off x="5960816" y="2688874"/>
            <a:ext cx="2071234"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Lo-</a:t>
            </a:r>
            <a:r>
              <a:rPr lang="en-US" sz="1200" dirty="0" err="1" smtClean="0">
                <a:solidFill>
                  <a:schemeClr val="tx1">
                    <a:lumMod val="65000"/>
                    <a:lumOff val="35000"/>
                  </a:schemeClr>
                </a:solidFill>
                <a:latin typeface="Kozuka Gothic Pro L" pitchFamily="34" charset="-128"/>
                <a:ea typeface="Kozuka Gothic Pro L" pitchFamily="34" charset="-128"/>
              </a:rPr>
              <a:t>fi</a:t>
            </a:r>
            <a:r>
              <a:rPr lang="en-US" sz="1200" dirty="0" smtClean="0">
                <a:solidFill>
                  <a:schemeClr val="tx1">
                    <a:lumMod val="65000"/>
                    <a:lumOff val="35000"/>
                  </a:schemeClr>
                </a:solidFill>
                <a:latin typeface="Kozuka Gothic Pro L" pitchFamily="34" charset="-128"/>
                <a:ea typeface="Kozuka Gothic Pro L" pitchFamily="34" charset="-128"/>
              </a:rPr>
              <a:t> prototyping &amp; testing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54" name="Flowchart: Connector 53"/>
          <p:cNvSpPr/>
          <p:nvPr/>
        </p:nvSpPr>
        <p:spPr>
          <a:xfrm>
            <a:off x="61502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66836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rot="18900000">
            <a:off x="6880274" y="2479846"/>
            <a:ext cx="2448109"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High-</a:t>
            </a:r>
            <a:r>
              <a:rPr lang="en-US" sz="1200" dirty="0" err="1" smtClean="0">
                <a:solidFill>
                  <a:schemeClr val="tx1">
                    <a:lumMod val="65000"/>
                    <a:lumOff val="35000"/>
                  </a:schemeClr>
                </a:solidFill>
                <a:latin typeface="Kozuka Gothic Pro L" pitchFamily="34" charset="-128"/>
                <a:ea typeface="Kozuka Gothic Pro L" pitchFamily="34" charset="-128"/>
              </a:rPr>
              <a:t>fi</a:t>
            </a:r>
            <a:r>
              <a:rPr lang="en-US" sz="1200" dirty="0" smtClean="0">
                <a:solidFill>
                  <a:schemeClr val="tx1">
                    <a:lumMod val="65000"/>
                    <a:lumOff val="35000"/>
                  </a:schemeClr>
                </a:solidFill>
                <a:latin typeface="Kozuka Gothic Pro L" pitchFamily="34" charset="-128"/>
                <a:ea typeface="Kozuka Gothic Pro L" pitchFamily="34" charset="-128"/>
              </a:rPr>
              <a:t> prototyping &amp; testing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57" name="Flowchart: Connector 56"/>
          <p:cNvSpPr/>
          <p:nvPr/>
        </p:nvSpPr>
        <p:spPr>
          <a:xfrm>
            <a:off x="72170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7674259" y="3505200"/>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rot="18900000">
            <a:off x="6297965" y="4066857"/>
            <a:ext cx="1676400"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Service prototyping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60" name="Flowchart: Connector 59"/>
          <p:cNvSpPr/>
          <p:nvPr/>
        </p:nvSpPr>
        <p:spPr>
          <a:xfrm>
            <a:off x="654334" y="3467100"/>
            <a:ext cx="228600" cy="22860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0" y="2971800"/>
            <a:ext cx="1121059" cy="523220"/>
          </a:xfrm>
          <a:prstGeom prst="rect">
            <a:avLst/>
          </a:prstGeom>
          <a:noFill/>
        </p:spPr>
        <p:txBody>
          <a:bodyPr wrap="square" rtlCol="0">
            <a:spAutoFit/>
          </a:bodyPr>
          <a:lstStyle/>
          <a:p>
            <a:pPr algn="ctr"/>
            <a:r>
              <a:rPr lang="en-US" sz="1400" dirty="0" smtClean="0">
                <a:solidFill>
                  <a:schemeClr val="tx1">
                    <a:lumMod val="65000"/>
                    <a:lumOff val="35000"/>
                  </a:schemeClr>
                </a:solidFill>
                <a:latin typeface="Kozuka Gothic Pro L" pitchFamily="34" charset="-128"/>
                <a:ea typeface="Kozuka Gothic Pro L" pitchFamily="34" charset="-128"/>
              </a:rPr>
              <a:t>Let’s solve </a:t>
            </a:r>
          </a:p>
          <a:p>
            <a:pPr algn="ctr"/>
            <a:r>
              <a:rPr lang="en-US" sz="1400" dirty="0" smtClean="0">
                <a:solidFill>
                  <a:schemeClr val="tx1">
                    <a:lumMod val="65000"/>
                    <a:lumOff val="35000"/>
                  </a:schemeClr>
                </a:solidFill>
                <a:latin typeface="Kozuka Gothic Pro L" pitchFamily="34" charset="-128"/>
                <a:ea typeface="Kozuka Gothic Pro L" pitchFamily="34" charset="-128"/>
              </a:rPr>
              <a:t>a problem!</a:t>
            </a:r>
            <a:endParaRPr lang="en-US" sz="1400" dirty="0">
              <a:solidFill>
                <a:schemeClr val="tx1">
                  <a:lumMod val="65000"/>
                  <a:lumOff val="35000"/>
                </a:schemeClr>
              </a:solidFill>
              <a:latin typeface="Kozuka Gothic Pro L" pitchFamily="34" charset="-128"/>
              <a:ea typeface="Kozuka Gothic Pro L" pitchFamily="34" charset="-128"/>
            </a:endParaRPr>
          </a:p>
        </p:txBody>
      </p:sp>
      <p:sp>
        <p:nvSpPr>
          <p:cNvPr id="63" name="TextBox 62"/>
          <p:cNvSpPr txBox="1"/>
          <p:nvPr/>
        </p:nvSpPr>
        <p:spPr>
          <a:xfrm>
            <a:off x="7826659" y="3733800"/>
            <a:ext cx="1019174" cy="646331"/>
          </a:xfrm>
          <a:prstGeom prst="rect">
            <a:avLst/>
          </a:prstGeom>
          <a:noFill/>
        </p:spPr>
        <p:txBody>
          <a:bodyPr wrap="square" rtlCol="0">
            <a:spAutoFit/>
          </a:bodyPr>
          <a:lstStyle/>
          <a:p>
            <a:pPr algn="ctr"/>
            <a:r>
              <a:rPr lang="en-US" sz="1200" dirty="0" smtClean="0">
                <a:solidFill>
                  <a:schemeClr val="tx1">
                    <a:lumMod val="65000"/>
                    <a:lumOff val="35000"/>
                  </a:schemeClr>
                </a:solidFill>
                <a:latin typeface="Kozuka Gothic Pro L" pitchFamily="34" charset="-128"/>
                <a:ea typeface="Kozuka Gothic Pro L" pitchFamily="34" charset="-128"/>
              </a:rPr>
              <a:t>Monitor, test and iterate</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62" name="Flowchart: Connector 61"/>
          <p:cNvSpPr/>
          <p:nvPr/>
        </p:nvSpPr>
        <p:spPr>
          <a:xfrm>
            <a:off x="8207659" y="3467100"/>
            <a:ext cx="228600" cy="22860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6096000" y="3429000"/>
            <a:ext cx="2438400" cy="2240116"/>
          </a:xfrm>
          <a:custGeom>
            <a:avLst/>
            <a:gdLst>
              <a:gd name="connsiteX0" fmla="*/ 8145280 w 8602480"/>
              <a:gd name="connsiteY0" fmla="*/ 58648 h 2240116"/>
              <a:gd name="connsiteX1" fmla="*/ 8173855 w 8602480"/>
              <a:gd name="connsiteY1" fmla="*/ 39598 h 2240116"/>
              <a:gd name="connsiteX2" fmla="*/ 8345305 w 8602480"/>
              <a:gd name="connsiteY2" fmla="*/ 30073 h 2240116"/>
              <a:gd name="connsiteX3" fmla="*/ 8383405 w 8602480"/>
              <a:gd name="connsiteY3" fmla="*/ 49123 h 2240116"/>
              <a:gd name="connsiteX4" fmla="*/ 8450080 w 8602480"/>
              <a:gd name="connsiteY4" fmla="*/ 144373 h 2240116"/>
              <a:gd name="connsiteX5" fmla="*/ 8469130 w 8602480"/>
              <a:gd name="connsiteY5" fmla="*/ 172948 h 2240116"/>
              <a:gd name="connsiteX6" fmla="*/ 8488180 w 8602480"/>
              <a:gd name="connsiteY6" fmla="*/ 201523 h 2240116"/>
              <a:gd name="connsiteX7" fmla="*/ 8516755 w 8602480"/>
              <a:gd name="connsiteY7" fmla="*/ 306298 h 2240116"/>
              <a:gd name="connsiteX8" fmla="*/ 8526280 w 8602480"/>
              <a:gd name="connsiteY8" fmla="*/ 372973 h 2240116"/>
              <a:gd name="connsiteX9" fmla="*/ 8554855 w 8602480"/>
              <a:gd name="connsiteY9" fmla="*/ 544423 h 2240116"/>
              <a:gd name="connsiteX10" fmla="*/ 8583430 w 8602480"/>
              <a:gd name="connsiteY10" fmla="*/ 839698 h 2240116"/>
              <a:gd name="connsiteX11" fmla="*/ 8602480 w 8602480"/>
              <a:gd name="connsiteY11" fmla="*/ 1077823 h 2240116"/>
              <a:gd name="connsiteX12" fmla="*/ 8592955 w 8602480"/>
              <a:gd name="connsiteY12" fmla="*/ 1258798 h 2240116"/>
              <a:gd name="connsiteX13" fmla="*/ 8583430 w 8602480"/>
              <a:gd name="connsiteY13" fmla="*/ 1296898 h 2240116"/>
              <a:gd name="connsiteX14" fmla="*/ 8554855 w 8602480"/>
              <a:gd name="connsiteY14" fmla="*/ 1334998 h 2240116"/>
              <a:gd name="connsiteX15" fmla="*/ 8440555 w 8602480"/>
              <a:gd name="connsiteY15" fmla="*/ 1468348 h 2240116"/>
              <a:gd name="connsiteX16" fmla="*/ 8383405 w 8602480"/>
              <a:gd name="connsiteY16" fmla="*/ 1496923 h 2240116"/>
              <a:gd name="connsiteX17" fmla="*/ 8297680 w 8602480"/>
              <a:gd name="connsiteY17" fmla="*/ 1544548 h 2240116"/>
              <a:gd name="connsiteX18" fmla="*/ 8202430 w 8602480"/>
              <a:gd name="connsiteY18" fmla="*/ 1582648 h 2240116"/>
              <a:gd name="connsiteX19" fmla="*/ 8040505 w 8602480"/>
              <a:gd name="connsiteY19" fmla="*/ 1592173 h 2240116"/>
              <a:gd name="connsiteX20" fmla="*/ 7983355 w 8602480"/>
              <a:gd name="connsiteY20" fmla="*/ 1573123 h 2240116"/>
              <a:gd name="connsiteX21" fmla="*/ 7935730 w 8602480"/>
              <a:gd name="connsiteY21" fmla="*/ 1563598 h 2240116"/>
              <a:gd name="connsiteX22" fmla="*/ 7897630 w 8602480"/>
              <a:gd name="connsiteY22" fmla="*/ 1525498 h 2240116"/>
              <a:gd name="connsiteX23" fmla="*/ 7811905 w 8602480"/>
              <a:gd name="connsiteY23" fmla="*/ 1477873 h 2240116"/>
              <a:gd name="connsiteX24" fmla="*/ 7688080 w 8602480"/>
              <a:gd name="connsiteY24" fmla="*/ 1487398 h 2240116"/>
              <a:gd name="connsiteX25" fmla="*/ 7640455 w 8602480"/>
              <a:gd name="connsiteY25" fmla="*/ 1496923 h 2240116"/>
              <a:gd name="connsiteX26" fmla="*/ 7478530 w 8602480"/>
              <a:gd name="connsiteY26" fmla="*/ 1506448 h 2240116"/>
              <a:gd name="connsiteX27" fmla="*/ 7392805 w 8602480"/>
              <a:gd name="connsiteY27" fmla="*/ 1525498 h 2240116"/>
              <a:gd name="connsiteX28" fmla="*/ 7316605 w 8602480"/>
              <a:gd name="connsiteY28" fmla="*/ 1563598 h 2240116"/>
              <a:gd name="connsiteX29" fmla="*/ 7259455 w 8602480"/>
              <a:gd name="connsiteY29" fmla="*/ 1639798 h 2240116"/>
              <a:gd name="connsiteX30" fmla="*/ 7249930 w 8602480"/>
              <a:gd name="connsiteY30" fmla="*/ 1677898 h 2240116"/>
              <a:gd name="connsiteX31" fmla="*/ 7230880 w 8602480"/>
              <a:gd name="connsiteY31" fmla="*/ 1715998 h 2240116"/>
              <a:gd name="connsiteX32" fmla="*/ 7221355 w 8602480"/>
              <a:gd name="connsiteY32" fmla="*/ 1754098 h 2240116"/>
              <a:gd name="connsiteX33" fmla="*/ 7192780 w 8602480"/>
              <a:gd name="connsiteY33" fmla="*/ 1811248 h 2240116"/>
              <a:gd name="connsiteX34" fmla="*/ 7173730 w 8602480"/>
              <a:gd name="connsiteY34" fmla="*/ 1877923 h 2240116"/>
              <a:gd name="connsiteX35" fmla="*/ 7154680 w 8602480"/>
              <a:gd name="connsiteY35" fmla="*/ 1935073 h 2240116"/>
              <a:gd name="connsiteX36" fmla="*/ 7097530 w 8602480"/>
              <a:gd name="connsiteY36" fmla="*/ 2030323 h 2240116"/>
              <a:gd name="connsiteX37" fmla="*/ 7078480 w 8602480"/>
              <a:gd name="connsiteY37" fmla="*/ 2068423 h 2240116"/>
              <a:gd name="connsiteX38" fmla="*/ 7030855 w 8602480"/>
              <a:gd name="connsiteY38" fmla="*/ 2116048 h 2240116"/>
              <a:gd name="connsiteX39" fmla="*/ 6954655 w 8602480"/>
              <a:gd name="connsiteY39" fmla="*/ 2220823 h 2240116"/>
              <a:gd name="connsiteX40" fmla="*/ 6897505 w 8602480"/>
              <a:gd name="connsiteY40" fmla="*/ 2230348 h 2240116"/>
              <a:gd name="connsiteX41" fmla="*/ 6592705 w 8602480"/>
              <a:gd name="connsiteY41" fmla="*/ 2192248 h 2240116"/>
              <a:gd name="connsiteX42" fmla="*/ 6516505 w 8602480"/>
              <a:gd name="connsiteY42" fmla="*/ 2182723 h 2240116"/>
              <a:gd name="connsiteX43" fmla="*/ 6345055 w 8602480"/>
              <a:gd name="connsiteY43" fmla="*/ 2135098 h 2240116"/>
              <a:gd name="connsiteX44" fmla="*/ 6202180 w 8602480"/>
              <a:gd name="connsiteY44" fmla="*/ 2087473 h 2240116"/>
              <a:gd name="connsiteX45" fmla="*/ 6135505 w 8602480"/>
              <a:gd name="connsiteY45" fmla="*/ 2058898 h 2240116"/>
              <a:gd name="connsiteX46" fmla="*/ 6002155 w 8602480"/>
              <a:gd name="connsiteY46" fmla="*/ 2020798 h 2240116"/>
              <a:gd name="connsiteX47" fmla="*/ 5945005 w 8602480"/>
              <a:gd name="connsiteY47" fmla="*/ 2001748 h 2240116"/>
              <a:gd name="connsiteX48" fmla="*/ 5916430 w 8602480"/>
              <a:gd name="connsiteY48" fmla="*/ 1973173 h 2240116"/>
              <a:gd name="connsiteX49" fmla="*/ 5868805 w 8602480"/>
              <a:gd name="connsiteY49" fmla="*/ 1954123 h 2240116"/>
              <a:gd name="connsiteX50" fmla="*/ 5840230 w 8602480"/>
              <a:gd name="connsiteY50" fmla="*/ 1935073 h 2240116"/>
              <a:gd name="connsiteX51" fmla="*/ 5802130 w 8602480"/>
              <a:gd name="connsiteY51" fmla="*/ 1916023 h 2240116"/>
              <a:gd name="connsiteX52" fmla="*/ 5744980 w 8602480"/>
              <a:gd name="connsiteY52" fmla="*/ 1877923 h 2240116"/>
              <a:gd name="connsiteX53" fmla="*/ 5697355 w 8602480"/>
              <a:gd name="connsiteY53" fmla="*/ 1839823 h 2240116"/>
              <a:gd name="connsiteX54" fmla="*/ 5668780 w 8602480"/>
              <a:gd name="connsiteY54" fmla="*/ 1830298 h 2240116"/>
              <a:gd name="connsiteX55" fmla="*/ 5630680 w 8602480"/>
              <a:gd name="connsiteY55" fmla="*/ 1801723 h 2240116"/>
              <a:gd name="connsiteX56" fmla="*/ 5573530 w 8602480"/>
              <a:gd name="connsiteY56" fmla="*/ 1782673 h 2240116"/>
              <a:gd name="connsiteX57" fmla="*/ 5525905 w 8602480"/>
              <a:gd name="connsiteY57" fmla="*/ 1763623 h 2240116"/>
              <a:gd name="connsiteX58" fmla="*/ 5325880 w 8602480"/>
              <a:gd name="connsiteY58" fmla="*/ 1801723 h 2240116"/>
              <a:gd name="connsiteX59" fmla="*/ 5287780 w 8602480"/>
              <a:gd name="connsiteY59" fmla="*/ 1830298 h 2240116"/>
              <a:gd name="connsiteX60" fmla="*/ 5230630 w 8602480"/>
              <a:gd name="connsiteY60" fmla="*/ 1868398 h 2240116"/>
              <a:gd name="connsiteX61" fmla="*/ 5192530 w 8602480"/>
              <a:gd name="connsiteY61" fmla="*/ 1887448 h 2240116"/>
              <a:gd name="connsiteX62" fmla="*/ 5144905 w 8602480"/>
              <a:gd name="connsiteY62" fmla="*/ 1925548 h 2240116"/>
              <a:gd name="connsiteX63" fmla="*/ 5049655 w 8602480"/>
              <a:gd name="connsiteY63" fmla="*/ 1963648 h 2240116"/>
              <a:gd name="connsiteX64" fmla="*/ 4935355 w 8602480"/>
              <a:gd name="connsiteY64" fmla="*/ 2011273 h 2240116"/>
              <a:gd name="connsiteX65" fmla="*/ 4906780 w 8602480"/>
              <a:gd name="connsiteY65" fmla="*/ 2020798 h 2240116"/>
              <a:gd name="connsiteX66" fmla="*/ 4763905 w 8602480"/>
              <a:gd name="connsiteY66" fmla="*/ 2030323 h 2240116"/>
              <a:gd name="connsiteX67" fmla="*/ 4544830 w 8602480"/>
              <a:gd name="connsiteY67" fmla="*/ 2049373 h 2240116"/>
              <a:gd name="connsiteX68" fmla="*/ 4459105 w 8602480"/>
              <a:gd name="connsiteY68" fmla="*/ 2068423 h 2240116"/>
              <a:gd name="connsiteX69" fmla="*/ 4382905 w 8602480"/>
              <a:gd name="connsiteY69" fmla="*/ 2077948 h 2240116"/>
              <a:gd name="connsiteX70" fmla="*/ 4135255 w 8602480"/>
              <a:gd name="connsiteY70" fmla="*/ 2011273 h 2240116"/>
              <a:gd name="connsiteX71" fmla="*/ 4097155 w 8602480"/>
              <a:gd name="connsiteY71" fmla="*/ 1992223 h 2240116"/>
              <a:gd name="connsiteX72" fmla="*/ 4049530 w 8602480"/>
              <a:gd name="connsiteY72" fmla="*/ 1954123 h 2240116"/>
              <a:gd name="connsiteX73" fmla="*/ 3992380 w 8602480"/>
              <a:gd name="connsiteY73" fmla="*/ 1916023 h 2240116"/>
              <a:gd name="connsiteX74" fmla="*/ 3897130 w 8602480"/>
              <a:gd name="connsiteY74" fmla="*/ 1839823 h 2240116"/>
              <a:gd name="connsiteX75" fmla="*/ 3868555 w 8602480"/>
              <a:gd name="connsiteY75" fmla="*/ 1820773 h 2240116"/>
              <a:gd name="connsiteX76" fmla="*/ 3811405 w 8602480"/>
              <a:gd name="connsiteY76" fmla="*/ 1782673 h 2240116"/>
              <a:gd name="connsiteX77" fmla="*/ 3735205 w 8602480"/>
              <a:gd name="connsiteY77" fmla="*/ 1763623 h 2240116"/>
              <a:gd name="connsiteX78" fmla="*/ 3697105 w 8602480"/>
              <a:gd name="connsiteY78" fmla="*/ 1744573 h 2240116"/>
              <a:gd name="connsiteX79" fmla="*/ 3659005 w 8602480"/>
              <a:gd name="connsiteY79" fmla="*/ 1735048 h 2240116"/>
              <a:gd name="connsiteX80" fmla="*/ 3611380 w 8602480"/>
              <a:gd name="connsiteY80" fmla="*/ 1715998 h 2240116"/>
              <a:gd name="connsiteX81" fmla="*/ 3468505 w 8602480"/>
              <a:gd name="connsiteY81" fmla="*/ 1687423 h 2240116"/>
              <a:gd name="connsiteX82" fmla="*/ 3258955 w 8602480"/>
              <a:gd name="connsiteY82" fmla="*/ 1696948 h 2240116"/>
              <a:gd name="connsiteX83" fmla="*/ 3192280 w 8602480"/>
              <a:gd name="connsiteY83" fmla="*/ 1706473 h 2240116"/>
              <a:gd name="connsiteX84" fmla="*/ 3001780 w 8602480"/>
              <a:gd name="connsiteY84" fmla="*/ 1744573 h 2240116"/>
              <a:gd name="connsiteX85" fmla="*/ 2944630 w 8602480"/>
              <a:gd name="connsiteY85" fmla="*/ 1773148 h 2240116"/>
              <a:gd name="connsiteX86" fmla="*/ 2830330 w 8602480"/>
              <a:gd name="connsiteY86" fmla="*/ 1811248 h 2240116"/>
              <a:gd name="connsiteX87" fmla="*/ 2706505 w 8602480"/>
              <a:gd name="connsiteY87" fmla="*/ 1906498 h 2240116"/>
              <a:gd name="connsiteX88" fmla="*/ 2668405 w 8602480"/>
              <a:gd name="connsiteY88" fmla="*/ 1925548 h 2240116"/>
              <a:gd name="connsiteX89" fmla="*/ 2573155 w 8602480"/>
              <a:gd name="connsiteY89" fmla="*/ 2001748 h 2240116"/>
              <a:gd name="connsiteX90" fmla="*/ 2516005 w 8602480"/>
              <a:gd name="connsiteY90" fmla="*/ 2030323 h 2240116"/>
              <a:gd name="connsiteX91" fmla="*/ 2477905 w 8602480"/>
              <a:gd name="connsiteY91" fmla="*/ 2058898 h 2240116"/>
              <a:gd name="connsiteX92" fmla="*/ 2354080 w 8602480"/>
              <a:gd name="connsiteY92" fmla="*/ 2096998 h 2240116"/>
              <a:gd name="connsiteX93" fmla="*/ 2239780 w 8602480"/>
              <a:gd name="connsiteY93" fmla="*/ 2087473 h 2240116"/>
              <a:gd name="connsiteX94" fmla="*/ 2125480 w 8602480"/>
              <a:gd name="connsiteY94" fmla="*/ 2068423 h 2240116"/>
              <a:gd name="connsiteX95" fmla="*/ 2087380 w 8602480"/>
              <a:gd name="connsiteY95" fmla="*/ 2049373 h 2240116"/>
              <a:gd name="connsiteX96" fmla="*/ 1915930 w 8602480"/>
              <a:gd name="connsiteY96" fmla="*/ 1973173 h 2240116"/>
              <a:gd name="connsiteX97" fmla="*/ 1839730 w 8602480"/>
              <a:gd name="connsiteY97" fmla="*/ 1935073 h 2240116"/>
              <a:gd name="connsiteX98" fmla="*/ 1782580 w 8602480"/>
              <a:gd name="connsiteY98" fmla="*/ 1916023 h 2240116"/>
              <a:gd name="connsiteX99" fmla="*/ 1649230 w 8602480"/>
              <a:gd name="connsiteY99" fmla="*/ 1839823 h 2240116"/>
              <a:gd name="connsiteX100" fmla="*/ 1611130 w 8602480"/>
              <a:gd name="connsiteY100" fmla="*/ 1820773 h 2240116"/>
              <a:gd name="connsiteX101" fmla="*/ 1477780 w 8602480"/>
              <a:gd name="connsiteY101" fmla="*/ 1782673 h 2240116"/>
              <a:gd name="connsiteX102" fmla="*/ 1439680 w 8602480"/>
              <a:gd name="connsiteY102" fmla="*/ 1763623 h 2240116"/>
              <a:gd name="connsiteX103" fmla="*/ 1325380 w 8602480"/>
              <a:gd name="connsiteY103" fmla="*/ 1735048 h 2240116"/>
              <a:gd name="connsiteX104" fmla="*/ 1211080 w 8602480"/>
              <a:gd name="connsiteY104" fmla="*/ 1744573 h 2240116"/>
              <a:gd name="connsiteX105" fmla="*/ 1125355 w 8602480"/>
              <a:gd name="connsiteY105" fmla="*/ 1773148 h 2240116"/>
              <a:gd name="connsiteX106" fmla="*/ 1087255 w 8602480"/>
              <a:gd name="connsiteY106" fmla="*/ 1782673 h 2240116"/>
              <a:gd name="connsiteX107" fmla="*/ 1049155 w 8602480"/>
              <a:gd name="connsiteY107" fmla="*/ 1801723 h 2240116"/>
              <a:gd name="connsiteX108" fmla="*/ 944380 w 8602480"/>
              <a:gd name="connsiteY108" fmla="*/ 1811248 h 2240116"/>
              <a:gd name="connsiteX109" fmla="*/ 544330 w 8602480"/>
              <a:gd name="connsiteY109" fmla="*/ 1763623 h 2240116"/>
              <a:gd name="connsiteX110" fmla="*/ 487180 w 8602480"/>
              <a:gd name="connsiteY110" fmla="*/ 1706473 h 2240116"/>
              <a:gd name="connsiteX111" fmla="*/ 449080 w 8602480"/>
              <a:gd name="connsiteY111" fmla="*/ 1668373 h 2240116"/>
              <a:gd name="connsiteX112" fmla="*/ 430030 w 8602480"/>
              <a:gd name="connsiteY112" fmla="*/ 1630273 h 2240116"/>
              <a:gd name="connsiteX113" fmla="*/ 372880 w 8602480"/>
              <a:gd name="connsiteY113" fmla="*/ 1515973 h 2240116"/>
              <a:gd name="connsiteX114" fmla="*/ 353830 w 8602480"/>
              <a:gd name="connsiteY114" fmla="*/ 1458823 h 2240116"/>
              <a:gd name="connsiteX115" fmla="*/ 334780 w 8602480"/>
              <a:gd name="connsiteY115" fmla="*/ 1382623 h 2240116"/>
              <a:gd name="connsiteX116" fmla="*/ 315730 w 8602480"/>
              <a:gd name="connsiteY116" fmla="*/ 1354048 h 2240116"/>
              <a:gd name="connsiteX117" fmla="*/ 296680 w 8602480"/>
              <a:gd name="connsiteY117" fmla="*/ 1306423 h 2240116"/>
              <a:gd name="connsiteX118" fmla="*/ 277630 w 8602480"/>
              <a:gd name="connsiteY118" fmla="*/ 1277848 h 2240116"/>
              <a:gd name="connsiteX119" fmla="*/ 258580 w 8602480"/>
              <a:gd name="connsiteY119" fmla="*/ 1239748 h 2240116"/>
              <a:gd name="connsiteX120" fmla="*/ 191905 w 8602480"/>
              <a:gd name="connsiteY120" fmla="*/ 1134973 h 2240116"/>
              <a:gd name="connsiteX121" fmla="*/ 182380 w 8602480"/>
              <a:gd name="connsiteY121" fmla="*/ 1106398 h 2240116"/>
              <a:gd name="connsiteX122" fmla="*/ 144280 w 8602480"/>
              <a:gd name="connsiteY122" fmla="*/ 1049248 h 2240116"/>
              <a:gd name="connsiteX123" fmla="*/ 115705 w 8602480"/>
              <a:gd name="connsiteY123" fmla="*/ 992098 h 2240116"/>
              <a:gd name="connsiteX124" fmla="*/ 106180 w 8602480"/>
              <a:gd name="connsiteY124" fmla="*/ 953998 h 2240116"/>
              <a:gd name="connsiteX125" fmla="*/ 68080 w 8602480"/>
              <a:gd name="connsiteY125" fmla="*/ 906373 h 2240116"/>
              <a:gd name="connsiteX126" fmla="*/ 49030 w 8602480"/>
              <a:gd name="connsiteY126" fmla="*/ 830173 h 2240116"/>
              <a:gd name="connsiteX127" fmla="*/ 39505 w 8602480"/>
              <a:gd name="connsiteY127" fmla="*/ 773023 h 2240116"/>
              <a:gd name="connsiteX128" fmla="*/ 20455 w 8602480"/>
              <a:gd name="connsiteY128" fmla="*/ 725398 h 2240116"/>
              <a:gd name="connsiteX129" fmla="*/ 1405 w 8602480"/>
              <a:gd name="connsiteY129" fmla="*/ 630148 h 2240116"/>
              <a:gd name="connsiteX130" fmla="*/ 29980 w 8602480"/>
              <a:gd name="connsiteY130" fmla="*/ 430123 h 2240116"/>
              <a:gd name="connsiteX131" fmla="*/ 68080 w 8602480"/>
              <a:gd name="connsiteY131" fmla="*/ 411073 h 2240116"/>
              <a:gd name="connsiteX132" fmla="*/ 106180 w 8602480"/>
              <a:gd name="connsiteY132" fmla="*/ 401548 h 2240116"/>
              <a:gd name="connsiteX133" fmla="*/ 134755 w 8602480"/>
              <a:gd name="connsiteY133" fmla="*/ 392023 h 2240116"/>
              <a:gd name="connsiteX134" fmla="*/ 344305 w 8602480"/>
              <a:gd name="connsiteY134" fmla="*/ 392023 h 2240116"/>
              <a:gd name="connsiteX135" fmla="*/ 372880 w 8602480"/>
              <a:gd name="connsiteY135" fmla="*/ 372973 h 2240116"/>
              <a:gd name="connsiteX136" fmla="*/ 449080 w 8602480"/>
              <a:gd name="connsiteY136" fmla="*/ 315823 h 2240116"/>
              <a:gd name="connsiteX137" fmla="*/ 468130 w 8602480"/>
              <a:gd name="connsiteY137" fmla="*/ 287248 h 2240116"/>
              <a:gd name="connsiteX138" fmla="*/ 496705 w 8602480"/>
              <a:gd name="connsiteY138" fmla="*/ 182473 h 2240116"/>
              <a:gd name="connsiteX139" fmla="*/ 496705 w 8602480"/>
              <a:gd name="connsiteY139" fmla="*/ 163423 h 224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602480" h="2240116">
                <a:moveTo>
                  <a:pt x="8145280" y="58648"/>
                </a:moveTo>
                <a:cubicBezTo>
                  <a:pt x="8154805" y="52298"/>
                  <a:pt x="8163916" y="45278"/>
                  <a:pt x="8173855" y="39598"/>
                </a:cubicBezTo>
                <a:cubicBezTo>
                  <a:pt x="8243152" y="0"/>
                  <a:pt x="8224978" y="21478"/>
                  <a:pt x="8345305" y="30073"/>
                </a:cubicBezTo>
                <a:cubicBezTo>
                  <a:pt x="8358005" y="36423"/>
                  <a:pt x="8372624" y="39882"/>
                  <a:pt x="8383405" y="49123"/>
                </a:cubicBezTo>
                <a:cubicBezTo>
                  <a:pt x="8394375" y="58526"/>
                  <a:pt x="8448377" y="141818"/>
                  <a:pt x="8450080" y="144373"/>
                </a:cubicBezTo>
                <a:lnTo>
                  <a:pt x="8469130" y="172948"/>
                </a:lnTo>
                <a:cubicBezTo>
                  <a:pt x="8475480" y="182473"/>
                  <a:pt x="8484560" y="190663"/>
                  <a:pt x="8488180" y="201523"/>
                </a:cubicBezTo>
                <a:cubicBezTo>
                  <a:pt x="8499805" y="236398"/>
                  <a:pt x="8511384" y="268699"/>
                  <a:pt x="8516755" y="306298"/>
                </a:cubicBezTo>
                <a:cubicBezTo>
                  <a:pt x="8519930" y="328523"/>
                  <a:pt x="8522378" y="350864"/>
                  <a:pt x="8526280" y="372973"/>
                </a:cubicBezTo>
                <a:cubicBezTo>
                  <a:pt x="8546939" y="490042"/>
                  <a:pt x="8544010" y="438689"/>
                  <a:pt x="8554855" y="544423"/>
                </a:cubicBezTo>
                <a:cubicBezTo>
                  <a:pt x="8564944" y="642792"/>
                  <a:pt x="8576852" y="741032"/>
                  <a:pt x="8583430" y="839698"/>
                </a:cubicBezTo>
                <a:cubicBezTo>
                  <a:pt x="8595078" y="1014411"/>
                  <a:pt x="8588206" y="935079"/>
                  <a:pt x="8602480" y="1077823"/>
                </a:cubicBezTo>
                <a:cubicBezTo>
                  <a:pt x="8599305" y="1138148"/>
                  <a:pt x="8598188" y="1198617"/>
                  <a:pt x="8592955" y="1258798"/>
                </a:cubicBezTo>
                <a:cubicBezTo>
                  <a:pt x="8591821" y="1271840"/>
                  <a:pt x="8589284" y="1285189"/>
                  <a:pt x="8583430" y="1296898"/>
                </a:cubicBezTo>
                <a:cubicBezTo>
                  <a:pt x="8576330" y="1311097"/>
                  <a:pt x="8563891" y="1321946"/>
                  <a:pt x="8554855" y="1334998"/>
                </a:cubicBezTo>
                <a:cubicBezTo>
                  <a:pt x="8503675" y="1408924"/>
                  <a:pt x="8509845" y="1422155"/>
                  <a:pt x="8440555" y="1468348"/>
                </a:cubicBezTo>
                <a:cubicBezTo>
                  <a:pt x="8422834" y="1480162"/>
                  <a:pt x="8401802" y="1486191"/>
                  <a:pt x="8383405" y="1496923"/>
                </a:cubicBezTo>
                <a:cubicBezTo>
                  <a:pt x="8212051" y="1596880"/>
                  <a:pt x="8394394" y="1503099"/>
                  <a:pt x="8297680" y="1544548"/>
                </a:cubicBezTo>
                <a:cubicBezTo>
                  <a:pt x="8262173" y="1559765"/>
                  <a:pt x="8243984" y="1577228"/>
                  <a:pt x="8202430" y="1582648"/>
                </a:cubicBezTo>
                <a:cubicBezTo>
                  <a:pt x="8148816" y="1589641"/>
                  <a:pt x="8094480" y="1588998"/>
                  <a:pt x="8040505" y="1592173"/>
                </a:cubicBezTo>
                <a:cubicBezTo>
                  <a:pt x="8021455" y="1585823"/>
                  <a:pt x="8002728" y="1578407"/>
                  <a:pt x="7983355" y="1573123"/>
                </a:cubicBezTo>
                <a:cubicBezTo>
                  <a:pt x="7967736" y="1568863"/>
                  <a:pt x="7949882" y="1571460"/>
                  <a:pt x="7935730" y="1563598"/>
                </a:cubicBezTo>
                <a:cubicBezTo>
                  <a:pt x="7920030" y="1554876"/>
                  <a:pt x="7911054" y="1537430"/>
                  <a:pt x="7897630" y="1525498"/>
                </a:cubicBezTo>
                <a:cubicBezTo>
                  <a:pt x="7847831" y="1481232"/>
                  <a:pt x="7864545" y="1491033"/>
                  <a:pt x="7811905" y="1477873"/>
                </a:cubicBezTo>
                <a:cubicBezTo>
                  <a:pt x="7770630" y="1481048"/>
                  <a:pt x="7729224" y="1482826"/>
                  <a:pt x="7688080" y="1487398"/>
                </a:cubicBezTo>
                <a:cubicBezTo>
                  <a:pt x="7671990" y="1489186"/>
                  <a:pt x="7656578" y="1495457"/>
                  <a:pt x="7640455" y="1496923"/>
                </a:cubicBezTo>
                <a:cubicBezTo>
                  <a:pt x="7586609" y="1501818"/>
                  <a:pt x="7532505" y="1503273"/>
                  <a:pt x="7478530" y="1506448"/>
                </a:cubicBezTo>
                <a:cubicBezTo>
                  <a:pt x="7459657" y="1510223"/>
                  <a:pt x="7412982" y="1518772"/>
                  <a:pt x="7392805" y="1525498"/>
                </a:cubicBezTo>
                <a:cubicBezTo>
                  <a:pt x="7365211" y="1534696"/>
                  <a:pt x="7338878" y="1544507"/>
                  <a:pt x="7316605" y="1563598"/>
                </a:cubicBezTo>
                <a:cubicBezTo>
                  <a:pt x="7284886" y="1590786"/>
                  <a:pt x="7273555" y="1602198"/>
                  <a:pt x="7259455" y="1639798"/>
                </a:cubicBezTo>
                <a:cubicBezTo>
                  <a:pt x="7254858" y="1652055"/>
                  <a:pt x="7254527" y="1665641"/>
                  <a:pt x="7249930" y="1677898"/>
                </a:cubicBezTo>
                <a:cubicBezTo>
                  <a:pt x="7244944" y="1691193"/>
                  <a:pt x="7235866" y="1702703"/>
                  <a:pt x="7230880" y="1715998"/>
                </a:cubicBezTo>
                <a:cubicBezTo>
                  <a:pt x="7226283" y="1728255"/>
                  <a:pt x="7226217" y="1741943"/>
                  <a:pt x="7221355" y="1754098"/>
                </a:cubicBezTo>
                <a:cubicBezTo>
                  <a:pt x="7213445" y="1773873"/>
                  <a:pt x="7200426" y="1791369"/>
                  <a:pt x="7192780" y="1811248"/>
                </a:cubicBezTo>
                <a:cubicBezTo>
                  <a:pt x="7184482" y="1832822"/>
                  <a:pt x="7180528" y="1855831"/>
                  <a:pt x="7173730" y="1877923"/>
                </a:cubicBezTo>
                <a:cubicBezTo>
                  <a:pt x="7167825" y="1897115"/>
                  <a:pt x="7162138" y="1916429"/>
                  <a:pt x="7154680" y="1935073"/>
                </a:cubicBezTo>
                <a:cubicBezTo>
                  <a:pt x="7137262" y="1978619"/>
                  <a:pt x="7124365" y="1985598"/>
                  <a:pt x="7097530" y="2030323"/>
                </a:cubicBezTo>
                <a:cubicBezTo>
                  <a:pt x="7090225" y="2042499"/>
                  <a:pt x="7087197" y="2057215"/>
                  <a:pt x="7078480" y="2068423"/>
                </a:cubicBezTo>
                <a:cubicBezTo>
                  <a:pt x="7064697" y="2086144"/>
                  <a:pt x="7043634" y="2097589"/>
                  <a:pt x="7030855" y="2116048"/>
                </a:cubicBezTo>
                <a:cubicBezTo>
                  <a:pt x="6998071" y="2163402"/>
                  <a:pt x="7008533" y="2199272"/>
                  <a:pt x="6954655" y="2220823"/>
                </a:cubicBezTo>
                <a:cubicBezTo>
                  <a:pt x="6936724" y="2227996"/>
                  <a:pt x="6916555" y="2227173"/>
                  <a:pt x="6897505" y="2230348"/>
                </a:cubicBezTo>
                <a:cubicBezTo>
                  <a:pt x="6577502" y="2207491"/>
                  <a:pt x="6975651" y="2240116"/>
                  <a:pt x="6592705" y="2192248"/>
                </a:cubicBezTo>
                <a:cubicBezTo>
                  <a:pt x="6567305" y="2189073"/>
                  <a:pt x="6541664" y="2187440"/>
                  <a:pt x="6516505" y="2182723"/>
                </a:cubicBezTo>
                <a:cubicBezTo>
                  <a:pt x="6473605" y="2174679"/>
                  <a:pt x="6382508" y="2147083"/>
                  <a:pt x="6345055" y="2135098"/>
                </a:cubicBezTo>
                <a:cubicBezTo>
                  <a:pt x="6297242" y="2119798"/>
                  <a:pt x="6248322" y="2107248"/>
                  <a:pt x="6202180" y="2087473"/>
                </a:cubicBezTo>
                <a:cubicBezTo>
                  <a:pt x="6179955" y="2077948"/>
                  <a:pt x="6158444" y="2066544"/>
                  <a:pt x="6135505" y="2058898"/>
                </a:cubicBezTo>
                <a:cubicBezTo>
                  <a:pt x="6091649" y="2044279"/>
                  <a:pt x="6046011" y="2035417"/>
                  <a:pt x="6002155" y="2020798"/>
                </a:cubicBezTo>
                <a:lnTo>
                  <a:pt x="5945005" y="2001748"/>
                </a:lnTo>
                <a:cubicBezTo>
                  <a:pt x="5935480" y="1992223"/>
                  <a:pt x="5927853" y="1980312"/>
                  <a:pt x="5916430" y="1973173"/>
                </a:cubicBezTo>
                <a:cubicBezTo>
                  <a:pt x="5901931" y="1964111"/>
                  <a:pt x="5884098" y="1961769"/>
                  <a:pt x="5868805" y="1954123"/>
                </a:cubicBezTo>
                <a:cubicBezTo>
                  <a:pt x="5858566" y="1949003"/>
                  <a:pt x="5850169" y="1940753"/>
                  <a:pt x="5840230" y="1935073"/>
                </a:cubicBezTo>
                <a:cubicBezTo>
                  <a:pt x="5827902" y="1928028"/>
                  <a:pt x="5814306" y="1923328"/>
                  <a:pt x="5802130" y="1916023"/>
                </a:cubicBezTo>
                <a:cubicBezTo>
                  <a:pt x="5782497" y="1904243"/>
                  <a:pt x="5763496" y="1891389"/>
                  <a:pt x="5744980" y="1877923"/>
                </a:cubicBezTo>
                <a:cubicBezTo>
                  <a:pt x="5728538" y="1865966"/>
                  <a:pt x="5714595" y="1850598"/>
                  <a:pt x="5697355" y="1839823"/>
                </a:cubicBezTo>
                <a:cubicBezTo>
                  <a:pt x="5688841" y="1834502"/>
                  <a:pt x="5678305" y="1833473"/>
                  <a:pt x="5668780" y="1830298"/>
                </a:cubicBezTo>
                <a:cubicBezTo>
                  <a:pt x="5656080" y="1820773"/>
                  <a:pt x="5644879" y="1808823"/>
                  <a:pt x="5630680" y="1801723"/>
                </a:cubicBezTo>
                <a:cubicBezTo>
                  <a:pt x="5612719" y="1792743"/>
                  <a:pt x="5592401" y="1789535"/>
                  <a:pt x="5573530" y="1782673"/>
                </a:cubicBezTo>
                <a:cubicBezTo>
                  <a:pt x="5557462" y="1776830"/>
                  <a:pt x="5541780" y="1769973"/>
                  <a:pt x="5525905" y="1763623"/>
                </a:cubicBezTo>
                <a:cubicBezTo>
                  <a:pt x="5434079" y="1771275"/>
                  <a:pt x="5406521" y="1764504"/>
                  <a:pt x="5325880" y="1801723"/>
                </a:cubicBezTo>
                <a:cubicBezTo>
                  <a:pt x="5311466" y="1808376"/>
                  <a:pt x="5300785" y="1821194"/>
                  <a:pt x="5287780" y="1830298"/>
                </a:cubicBezTo>
                <a:cubicBezTo>
                  <a:pt x="5269023" y="1843428"/>
                  <a:pt x="5250263" y="1856618"/>
                  <a:pt x="5230630" y="1868398"/>
                </a:cubicBezTo>
                <a:cubicBezTo>
                  <a:pt x="5218454" y="1875703"/>
                  <a:pt x="5204344" y="1879572"/>
                  <a:pt x="5192530" y="1887448"/>
                </a:cubicBezTo>
                <a:cubicBezTo>
                  <a:pt x="5175614" y="1898725"/>
                  <a:pt x="5161821" y="1914271"/>
                  <a:pt x="5144905" y="1925548"/>
                </a:cubicBezTo>
                <a:cubicBezTo>
                  <a:pt x="5108112" y="1950076"/>
                  <a:pt x="5093026" y="1945060"/>
                  <a:pt x="5049655" y="1963648"/>
                </a:cubicBezTo>
                <a:cubicBezTo>
                  <a:pt x="4882188" y="2035420"/>
                  <a:pt x="5037680" y="1982037"/>
                  <a:pt x="4935355" y="2011273"/>
                </a:cubicBezTo>
                <a:cubicBezTo>
                  <a:pt x="4925701" y="2014031"/>
                  <a:pt x="4916759" y="2019689"/>
                  <a:pt x="4906780" y="2020798"/>
                </a:cubicBezTo>
                <a:cubicBezTo>
                  <a:pt x="4859341" y="2026069"/>
                  <a:pt x="4811530" y="2027148"/>
                  <a:pt x="4763905" y="2030323"/>
                </a:cubicBezTo>
                <a:cubicBezTo>
                  <a:pt x="4626009" y="2053306"/>
                  <a:pt x="4802780" y="2025923"/>
                  <a:pt x="4544830" y="2049373"/>
                </a:cubicBezTo>
                <a:cubicBezTo>
                  <a:pt x="4498237" y="2053609"/>
                  <a:pt x="4501696" y="2061324"/>
                  <a:pt x="4459105" y="2068423"/>
                </a:cubicBezTo>
                <a:cubicBezTo>
                  <a:pt x="4433856" y="2072631"/>
                  <a:pt x="4408305" y="2074773"/>
                  <a:pt x="4382905" y="2077948"/>
                </a:cubicBezTo>
                <a:cubicBezTo>
                  <a:pt x="4183443" y="2044704"/>
                  <a:pt x="4263277" y="2075284"/>
                  <a:pt x="4135255" y="2011273"/>
                </a:cubicBezTo>
                <a:cubicBezTo>
                  <a:pt x="4122555" y="2004923"/>
                  <a:pt x="4108243" y="2001093"/>
                  <a:pt x="4097155" y="1992223"/>
                </a:cubicBezTo>
                <a:cubicBezTo>
                  <a:pt x="4081280" y="1979523"/>
                  <a:pt x="4065972" y="1966080"/>
                  <a:pt x="4049530" y="1954123"/>
                </a:cubicBezTo>
                <a:cubicBezTo>
                  <a:pt x="4031014" y="1940657"/>
                  <a:pt x="4010258" y="1930326"/>
                  <a:pt x="3992380" y="1916023"/>
                </a:cubicBezTo>
                <a:cubicBezTo>
                  <a:pt x="3856657" y="1807444"/>
                  <a:pt x="4073033" y="1957091"/>
                  <a:pt x="3897130" y="1839823"/>
                </a:cubicBezTo>
                <a:lnTo>
                  <a:pt x="3868555" y="1820773"/>
                </a:lnTo>
                <a:cubicBezTo>
                  <a:pt x="3849505" y="1808073"/>
                  <a:pt x="3833856" y="1787163"/>
                  <a:pt x="3811405" y="1782673"/>
                </a:cubicBezTo>
                <a:cubicBezTo>
                  <a:pt x="3783452" y="1777082"/>
                  <a:pt x="3760833" y="1774606"/>
                  <a:pt x="3735205" y="1763623"/>
                </a:cubicBezTo>
                <a:cubicBezTo>
                  <a:pt x="3722154" y="1758030"/>
                  <a:pt x="3710400" y="1749559"/>
                  <a:pt x="3697105" y="1744573"/>
                </a:cubicBezTo>
                <a:cubicBezTo>
                  <a:pt x="3684848" y="1739976"/>
                  <a:pt x="3671424" y="1739188"/>
                  <a:pt x="3659005" y="1735048"/>
                </a:cubicBezTo>
                <a:cubicBezTo>
                  <a:pt x="3642785" y="1729641"/>
                  <a:pt x="3627820" y="1720695"/>
                  <a:pt x="3611380" y="1715998"/>
                </a:cubicBezTo>
                <a:cubicBezTo>
                  <a:pt x="3562577" y="1702054"/>
                  <a:pt x="3517730" y="1695627"/>
                  <a:pt x="3468505" y="1687423"/>
                </a:cubicBezTo>
                <a:cubicBezTo>
                  <a:pt x="3398655" y="1690598"/>
                  <a:pt x="3328711" y="1692137"/>
                  <a:pt x="3258955" y="1696948"/>
                </a:cubicBezTo>
                <a:cubicBezTo>
                  <a:pt x="3236558" y="1698493"/>
                  <a:pt x="3214470" y="1703059"/>
                  <a:pt x="3192280" y="1706473"/>
                </a:cubicBezTo>
                <a:cubicBezTo>
                  <a:pt x="3111924" y="1718835"/>
                  <a:pt x="3103090" y="1722864"/>
                  <a:pt x="3001780" y="1744573"/>
                </a:cubicBezTo>
                <a:cubicBezTo>
                  <a:pt x="2982730" y="1754098"/>
                  <a:pt x="2964480" y="1765428"/>
                  <a:pt x="2944630" y="1773148"/>
                </a:cubicBezTo>
                <a:cubicBezTo>
                  <a:pt x="2907200" y="1787704"/>
                  <a:pt x="2830330" y="1811248"/>
                  <a:pt x="2830330" y="1811248"/>
                </a:cubicBezTo>
                <a:cubicBezTo>
                  <a:pt x="2789055" y="1842998"/>
                  <a:pt x="2753081" y="1883210"/>
                  <a:pt x="2706505" y="1906498"/>
                </a:cubicBezTo>
                <a:cubicBezTo>
                  <a:pt x="2693805" y="1912848"/>
                  <a:pt x="2680037" y="1917405"/>
                  <a:pt x="2668405" y="1925548"/>
                </a:cubicBezTo>
                <a:cubicBezTo>
                  <a:pt x="2642352" y="1943785"/>
                  <a:pt x="2603378" y="1983614"/>
                  <a:pt x="2573155" y="2001748"/>
                </a:cubicBezTo>
                <a:cubicBezTo>
                  <a:pt x="2554892" y="2012706"/>
                  <a:pt x="2534268" y="2019365"/>
                  <a:pt x="2516005" y="2030323"/>
                </a:cubicBezTo>
                <a:cubicBezTo>
                  <a:pt x="2502392" y="2038491"/>
                  <a:pt x="2492104" y="2051798"/>
                  <a:pt x="2477905" y="2058898"/>
                </a:cubicBezTo>
                <a:cubicBezTo>
                  <a:pt x="2460332" y="2067684"/>
                  <a:pt x="2369265" y="2092659"/>
                  <a:pt x="2354080" y="2096998"/>
                </a:cubicBezTo>
                <a:lnTo>
                  <a:pt x="2239780" y="2087473"/>
                </a:lnTo>
                <a:cubicBezTo>
                  <a:pt x="2214634" y="2084958"/>
                  <a:pt x="2155661" y="2079741"/>
                  <a:pt x="2125480" y="2068423"/>
                </a:cubicBezTo>
                <a:cubicBezTo>
                  <a:pt x="2112185" y="2063437"/>
                  <a:pt x="2100563" y="2054646"/>
                  <a:pt x="2087380" y="2049373"/>
                </a:cubicBezTo>
                <a:cubicBezTo>
                  <a:pt x="1924778" y="1984332"/>
                  <a:pt x="2186163" y="2108289"/>
                  <a:pt x="1915930" y="1973173"/>
                </a:cubicBezTo>
                <a:cubicBezTo>
                  <a:pt x="1890530" y="1960473"/>
                  <a:pt x="1866671" y="1944053"/>
                  <a:pt x="1839730" y="1935073"/>
                </a:cubicBezTo>
                <a:cubicBezTo>
                  <a:pt x="1820680" y="1928723"/>
                  <a:pt x="1800541" y="1925003"/>
                  <a:pt x="1782580" y="1916023"/>
                </a:cubicBezTo>
                <a:cubicBezTo>
                  <a:pt x="1736789" y="1893128"/>
                  <a:pt x="1695021" y="1862718"/>
                  <a:pt x="1649230" y="1839823"/>
                </a:cubicBezTo>
                <a:cubicBezTo>
                  <a:pt x="1636530" y="1833473"/>
                  <a:pt x="1624313" y="1826046"/>
                  <a:pt x="1611130" y="1820773"/>
                </a:cubicBezTo>
                <a:cubicBezTo>
                  <a:pt x="1519400" y="1784081"/>
                  <a:pt x="1586163" y="1818801"/>
                  <a:pt x="1477780" y="1782673"/>
                </a:cubicBezTo>
                <a:cubicBezTo>
                  <a:pt x="1464310" y="1778183"/>
                  <a:pt x="1452863" y="1768896"/>
                  <a:pt x="1439680" y="1763623"/>
                </a:cubicBezTo>
                <a:cubicBezTo>
                  <a:pt x="1385772" y="1742060"/>
                  <a:pt x="1381598" y="1744418"/>
                  <a:pt x="1325380" y="1735048"/>
                </a:cubicBezTo>
                <a:cubicBezTo>
                  <a:pt x="1287280" y="1738223"/>
                  <a:pt x="1248637" y="1737419"/>
                  <a:pt x="1211080" y="1744573"/>
                </a:cubicBezTo>
                <a:cubicBezTo>
                  <a:pt x="1181491" y="1750209"/>
                  <a:pt x="1154576" y="1765843"/>
                  <a:pt x="1125355" y="1773148"/>
                </a:cubicBezTo>
                <a:cubicBezTo>
                  <a:pt x="1112655" y="1776323"/>
                  <a:pt x="1099512" y="1778076"/>
                  <a:pt x="1087255" y="1782673"/>
                </a:cubicBezTo>
                <a:cubicBezTo>
                  <a:pt x="1073960" y="1787659"/>
                  <a:pt x="1063078" y="1798938"/>
                  <a:pt x="1049155" y="1801723"/>
                </a:cubicBezTo>
                <a:cubicBezTo>
                  <a:pt x="1014767" y="1808601"/>
                  <a:pt x="979305" y="1808073"/>
                  <a:pt x="944380" y="1811248"/>
                </a:cubicBezTo>
                <a:cubicBezTo>
                  <a:pt x="712326" y="1797988"/>
                  <a:pt x="686057" y="1834486"/>
                  <a:pt x="544330" y="1763623"/>
                </a:cubicBezTo>
                <a:cubicBezTo>
                  <a:pt x="505806" y="1744361"/>
                  <a:pt x="518103" y="1741813"/>
                  <a:pt x="487180" y="1706473"/>
                </a:cubicBezTo>
                <a:cubicBezTo>
                  <a:pt x="475353" y="1692956"/>
                  <a:pt x="459856" y="1682741"/>
                  <a:pt x="449080" y="1668373"/>
                </a:cubicBezTo>
                <a:cubicBezTo>
                  <a:pt x="440561" y="1657014"/>
                  <a:pt x="436829" y="1642738"/>
                  <a:pt x="430030" y="1630273"/>
                </a:cubicBezTo>
                <a:cubicBezTo>
                  <a:pt x="390872" y="1558484"/>
                  <a:pt x="396477" y="1580865"/>
                  <a:pt x="372880" y="1515973"/>
                </a:cubicBezTo>
                <a:cubicBezTo>
                  <a:pt x="366018" y="1497102"/>
                  <a:pt x="359347" y="1478131"/>
                  <a:pt x="353830" y="1458823"/>
                </a:cubicBezTo>
                <a:cubicBezTo>
                  <a:pt x="346637" y="1433649"/>
                  <a:pt x="343727" y="1407228"/>
                  <a:pt x="334780" y="1382623"/>
                </a:cubicBezTo>
                <a:cubicBezTo>
                  <a:pt x="330868" y="1371865"/>
                  <a:pt x="320850" y="1364287"/>
                  <a:pt x="315730" y="1354048"/>
                </a:cubicBezTo>
                <a:cubicBezTo>
                  <a:pt x="308084" y="1338755"/>
                  <a:pt x="304326" y="1321716"/>
                  <a:pt x="296680" y="1306423"/>
                </a:cubicBezTo>
                <a:cubicBezTo>
                  <a:pt x="291560" y="1296184"/>
                  <a:pt x="283310" y="1287787"/>
                  <a:pt x="277630" y="1277848"/>
                </a:cubicBezTo>
                <a:cubicBezTo>
                  <a:pt x="270585" y="1265520"/>
                  <a:pt x="265885" y="1251924"/>
                  <a:pt x="258580" y="1239748"/>
                </a:cubicBezTo>
                <a:cubicBezTo>
                  <a:pt x="235932" y="1202002"/>
                  <a:pt x="211461" y="1174085"/>
                  <a:pt x="191905" y="1134973"/>
                </a:cubicBezTo>
                <a:cubicBezTo>
                  <a:pt x="187415" y="1125993"/>
                  <a:pt x="187256" y="1115175"/>
                  <a:pt x="182380" y="1106398"/>
                </a:cubicBezTo>
                <a:cubicBezTo>
                  <a:pt x="171261" y="1086384"/>
                  <a:pt x="154519" y="1069726"/>
                  <a:pt x="144280" y="1049248"/>
                </a:cubicBezTo>
                <a:cubicBezTo>
                  <a:pt x="134755" y="1030198"/>
                  <a:pt x="123615" y="1011873"/>
                  <a:pt x="115705" y="992098"/>
                </a:cubicBezTo>
                <a:cubicBezTo>
                  <a:pt x="110843" y="979943"/>
                  <a:pt x="112537" y="965441"/>
                  <a:pt x="106180" y="953998"/>
                </a:cubicBezTo>
                <a:cubicBezTo>
                  <a:pt x="96307" y="936226"/>
                  <a:pt x="80780" y="922248"/>
                  <a:pt x="68080" y="906373"/>
                </a:cubicBezTo>
                <a:cubicBezTo>
                  <a:pt x="61730" y="880973"/>
                  <a:pt x="54516" y="855774"/>
                  <a:pt x="49030" y="830173"/>
                </a:cubicBezTo>
                <a:cubicBezTo>
                  <a:pt x="44983" y="811289"/>
                  <a:pt x="44587" y="791655"/>
                  <a:pt x="39505" y="773023"/>
                </a:cubicBezTo>
                <a:cubicBezTo>
                  <a:pt x="35006" y="756528"/>
                  <a:pt x="25862" y="741618"/>
                  <a:pt x="20455" y="725398"/>
                </a:cubicBezTo>
                <a:cubicBezTo>
                  <a:pt x="10982" y="696980"/>
                  <a:pt x="6095" y="658286"/>
                  <a:pt x="1405" y="630148"/>
                </a:cubicBezTo>
                <a:cubicBezTo>
                  <a:pt x="2368" y="615698"/>
                  <a:pt x="0" y="470096"/>
                  <a:pt x="29980" y="430123"/>
                </a:cubicBezTo>
                <a:cubicBezTo>
                  <a:pt x="38499" y="418764"/>
                  <a:pt x="54785" y="416059"/>
                  <a:pt x="68080" y="411073"/>
                </a:cubicBezTo>
                <a:cubicBezTo>
                  <a:pt x="80337" y="406476"/>
                  <a:pt x="93593" y="405144"/>
                  <a:pt x="106180" y="401548"/>
                </a:cubicBezTo>
                <a:cubicBezTo>
                  <a:pt x="115834" y="398790"/>
                  <a:pt x="125230" y="395198"/>
                  <a:pt x="134755" y="392023"/>
                </a:cubicBezTo>
                <a:cubicBezTo>
                  <a:pt x="203651" y="396944"/>
                  <a:pt x="275575" y="410767"/>
                  <a:pt x="344305" y="392023"/>
                </a:cubicBezTo>
                <a:cubicBezTo>
                  <a:pt x="355349" y="389011"/>
                  <a:pt x="363622" y="379706"/>
                  <a:pt x="372880" y="372973"/>
                </a:cubicBezTo>
                <a:cubicBezTo>
                  <a:pt x="398557" y="354299"/>
                  <a:pt x="431468" y="342241"/>
                  <a:pt x="449080" y="315823"/>
                </a:cubicBezTo>
                <a:cubicBezTo>
                  <a:pt x="455430" y="306298"/>
                  <a:pt x="463481" y="297709"/>
                  <a:pt x="468130" y="287248"/>
                </a:cubicBezTo>
                <a:cubicBezTo>
                  <a:pt x="481452" y="257273"/>
                  <a:pt x="491987" y="215497"/>
                  <a:pt x="496705" y="182473"/>
                </a:cubicBezTo>
                <a:cubicBezTo>
                  <a:pt x="497603" y="176187"/>
                  <a:pt x="496705" y="169773"/>
                  <a:pt x="496705" y="163423"/>
                </a:cubicBezTo>
              </a:path>
            </a:pathLst>
          </a:custGeom>
          <a:ln w="1270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TextBox 63"/>
          <p:cNvSpPr txBox="1"/>
          <p:nvPr/>
        </p:nvSpPr>
        <p:spPr>
          <a:xfrm>
            <a:off x="533400" y="5486400"/>
            <a:ext cx="5257800" cy="523220"/>
          </a:xfrm>
          <a:prstGeom prst="rect">
            <a:avLst/>
          </a:prstGeom>
          <a:noFill/>
        </p:spPr>
        <p:txBody>
          <a:bodyPr wrap="square" rtlCol="0">
            <a:spAutoFit/>
          </a:bodyPr>
          <a:lstStyle/>
          <a:p>
            <a:pPr algn="ctr"/>
            <a:r>
              <a:rPr lang="en-US" sz="2800" dirty="0" smtClean="0">
                <a:solidFill>
                  <a:schemeClr val="tx1">
                    <a:lumMod val="65000"/>
                    <a:lumOff val="35000"/>
                  </a:schemeClr>
                </a:solidFill>
                <a:latin typeface="Kozuka Gothic Pr6N EL" pitchFamily="34" charset="-128"/>
                <a:ea typeface="Kozuka Gothic Pr6N EL" pitchFamily="34" charset="-128"/>
              </a:rPr>
              <a:t>www.servicedesigntools.org</a:t>
            </a:r>
            <a:endParaRPr lang="en-US" sz="2800" dirty="0">
              <a:solidFill>
                <a:schemeClr val="tx1">
                  <a:lumMod val="65000"/>
                  <a:lumOff val="35000"/>
                </a:schemeClr>
              </a:solidFill>
              <a:latin typeface="Kozuka Gothic Pr6N EL" pitchFamily="34" charset="-128"/>
              <a:ea typeface="Kozuka Gothic Pr6N EL" pitchFamily="34" charset="-128"/>
            </a:endParaRPr>
          </a:p>
        </p:txBody>
      </p:sp>
      <p:sp>
        <p:nvSpPr>
          <p:cNvPr id="66" name="TextBox 65"/>
          <p:cNvSpPr txBox="1"/>
          <p:nvPr/>
        </p:nvSpPr>
        <p:spPr>
          <a:xfrm rot="18900000">
            <a:off x="3296457" y="4097256"/>
            <a:ext cx="1573799"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Mission Definition</a:t>
            </a:r>
            <a:endParaRPr lang="en-US" sz="1200" dirty="0">
              <a:solidFill>
                <a:schemeClr val="tx1">
                  <a:lumMod val="65000"/>
                  <a:lumOff val="35000"/>
                </a:schemeClr>
              </a:solidFill>
              <a:latin typeface="Kozuka Gothic Pro L" pitchFamily="34" charset="-128"/>
              <a:ea typeface="Kozuka Gothic Pro L" pitchFamily="34" charset="-128"/>
            </a:endParaRP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ubleDiamond.jpg"/>
          <p:cNvPicPr>
            <a:picLocks noChangeAspect="1"/>
          </p:cNvPicPr>
          <p:nvPr/>
        </p:nvPicPr>
        <p:blipFill>
          <a:blip r:embed="rId3" cstate="print"/>
          <a:stretch>
            <a:fillRect/>
          </a:stretch>
        </p:blipFill>
        <p:spPr>
          <a:xfrm>
            <a:off x="0" y="168837"/>
            <a:ext cx="9144000" cy="668916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ubleDiamond.jpg"/>
          <p:cNvPicPr>
            <a:picLocks noChangeAspect="1"/>
          </p:cNvPicPr>
          <p:nvPr/>
        </p:nvPicPr>
        <p:blipFill>
          <a:blip r:embed="rId2" cstate="print"/>
          <a:stretch>
            <a:fillRect/>
          </a:stretch>
        </p:blipFill>
        <p:spPr>
          <a:xfrm>
            <a:off x="-1587" y="168837"/>
            <a:ext cx="9144000" cy="6689163"/>
          </a:xfrm>
          <a:prstGeom prst="rect">
            <a:avLst/>
          </a:prstGeom>
        </p:spPr>
      </p:pic>
      <p:sp>
        <p:nvSpPr>
          <p:cNvPr id="5" name="TextBox 4"/>
          <p:cNvSpPr txBox="1"/>
          <p:nvPr/>
        </p:nvSpPr>
        <p:spPr>
          <a:xfrm rot="18900000">
            <a:off x="2667020" y="3081753"/>
            <a:ext cx="1224347"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Empathy maps</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6" name="TextBox 5"/>
          <p:cNvSpPr txBox="1"/>
          <p:nvPr/>
        </p:nvSpPr>
        <p:spPr>
          <a:xfrm rot="18900000">
            <a:off x="3791759" y="3234154"/>
            <a:ext cx="793296"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Personas</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7" name="TextBox 6"/>
          <p:cNvSpPr txBox="1"/>
          <p:nvPr/>
        </p:nvSpPr>
        <p:spPr>
          <a:xfrm rot="18900000">
            <a:off x="2216344" y="4266500"/>
            <a:ext cx="1573799"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Mission Definition</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9" name="TextBox 8"/>
          <p:cNvSpPr txBox="1"/>
          <p:nvPr/>
        </p:nvSpPr>
        <p:spPr>
          <a:xfrm rot="18900000">
            <a:off x="920728" y="2958116"/>
            <a:ext cx="1752600"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Stakeholder interviews</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10" name="TextBox 9"/>
          <p:cNvSpPr txBox="1"/>
          <p:nvPr/>
        </p:nvSpPr>
        <p:spPr>
          <a:xfrm rot="18900000">
            <a:off x="1727763" y="3162369"/>
            <a:ext cx="1253469"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Job shadowing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11" name="TextBox 10"/>
          <p:cNvSpPr txBox="1"/>
          <p:nvPr/>
        </p:nvSpPr>
        <p:spPr>
          <a:xfrm rot="18900000">
            <a:off x="-615928" y="4263041"/>
            <a:ext cx="1752600"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Quant research</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12" name="TextBox 11"/>
          <p:cNvSpPr txBox="1"/>
          <p:nvPr/>
        </p:nvSpPr>
        <p:spPr>
          <a:xfrm rot="18900000">
            <a:off x="3291810" y="4227230"/>
            <a:ext cx="1462728"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Journey mapping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13" name="TextBox 12"/>
          <p:cNvSpPr txBox="1"/>
          <p:nvPr/>
        </p:nvSpPr>
        <p:spPr>
          <a:xfrm rot="18900000">
            <a:off x="4424431" y="4302774"/>
            <a:ext cx="1676400"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Service blueprinting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14" name="TextBox 13"/>
          <p:cNvSpPr txBox="1"/>
          <p:nvPr/>
        </p:nvSpPr>
        <p:spPr>
          <a:xfrm rot="18900000">
            <a:off x="233431" y="2959612"/>
            <a:ext cx="1676400"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Stakeholder mapping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15" name="TextBox 14"/>
          <p:cNvSpPr txBox="1"/>
          <p:nvPr/>
        </p:nvSpPr>
        <p:spPr>
          <a:xfrm rot="18900000">
            <a:off x="158728" y="4272566"/>
            <a:ext cx="1752600"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Customer interviews</a:t>
            </a:r>
            <a:endParaRPr lang="en-US" sz="1200" dirty="0">
              <a:solidFill>
                <a:schemeClr val="tx1">
                  <a:lumMod val="65000"/>
                  <a:lumOff val="35000"/>
                </a:schemeClr>
              </a:solidFill>
              <a:latin typeface="Kozuka Gothic Pro L" pitchFamily="34" charset="-128"/>
              <a:ea typeface="Kozuka Gothic Pro L" pitchFamily="34" charset="-128"/>
            </a:endParaRPr>
          </a:p>
        </p:txBody>
      </p:sp>
      <p:cxnSp>
        <p:nvCxnSpPr>
          <p:cNvPr id="16" name="Straight Connector 15"/>
          <p:cNvCxnSpPr/>
          <p:nvPr/>
        </p:nvCxnSpPr>
        <p:spPr>
          <a:xfrm>
            <a:off x="233164" y="3750643"/>
            <a:ext cx="739140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 name="Flowchart: Connector 16"/>
          <p:cNvSpPr/>
          <p:nvPr/>
        </p:nvSpPr>
        <p:spPr>
          <a:xfrm>
            <a:off x="396240" y="3674443"/>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p:cNvSpPr/>
          <p:nvPr/>
        </p:nvSpPr>
        <p:spPr>
          <a:xfrm>
            <a:off x="840784" y="3674443"/>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p:cNvSpPr/>
          <p:nvPr/>
        </p:nvSpPr>
        <p:spPr>
          <a:xfrm>
            <a:off x="1108031" y="3674443"/>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p:cNvSpPr/>
          <p:nvPr/>
        </p:nvSpPr>
        <p:spPr>
          <a:xfrm>
            <a:off x="1536238" y="3683968"/>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p:cNvSpPr/>
          <p:nvPr/>
        </p:nvSpPr>
        <p:spPr>
          <a:xfrm>
            <a:off x="1859779" y="3674443"/>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p:cNvSpPr/>
          <p:nvPr/>
        </p:nvSpPr>
        <p:spPr>
          <a:xfrm>
            <a:off x="2374856" y="3674443"/>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p:cNvSpPr/>
          <p:nvPr/>
        </p:nvSpPr>
        <p:spPr>
          <a:xfrm>
            <a:off x="2748387" y="3674443"/>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p:cNvSpPr/>
          <p:nvPr/>
        </p:nvSpPr>
        <p:spPr>
          <a:xfrm>
            <a:off x="3504783" y="3674443"/>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p:cNvSpPr/>
          <p:nvPr/>
        </p:nvSpPr>
        <p:spPr>
          <a:xfrm>
            <a:off x="3825240" y="3674443"/>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4485443" y="3674443"/>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rot="18900000">
            <a:off x="4839757" y="2858117"/>
            <a:ext cx="2071234"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Lo-</a:t>
            </a:r>
            <a:r>
              <a:rPr lang="en-US" sz="1200" dirty="0" err="1" smtClean="0">
                <a:solidFill>
                  <a:schemeClr val="tx1">
                    <a:lumMod val="65000"/>
                    <a:lumOff val="35000"/>
                  </a:schemeClr>
                </a:solidFill>
                <a:latin typeface="Kozuka Gothic Pro L" pitchFamily="34" charset="-128"/>
                <a:ea typeface="Kozuka Gothic Pro L" pitchFamily="34" charset="-128"/>
              </a:rPr>
              <a:t>fi</a:t>
            </a:r>
            <a:r>
              <a:rPr lang="en-US" sz="1200" dirty="0" smtClean="0">
                <a:solidFill>
                  <a:schemeClr val="tx1">
                    <a:lumMod val="65000"/>
                    <a:lumOff val="35000"/>
                  </a:schemeClr>
                </a:solidFill>
                <a:latin typeface="Kozuka Gothic Pro L" pitchFamily="34" charset="-128"/>
                <a:ea typeface="Kozuka Gothic Pro L" pitchFamily="34" charset="-128"/>
              </a:rPr>
              <a:t> prototyping &amp; testing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29" name="Flowchart: Connector 28"/>
          <p:cNvSpPr/>
          <p:nvPr/>
        </p:nvSpPr>
        <p:spPr>
          <a:xfrm>
            <a:off x="5029200" y="3674443"/>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p:cNvSpPr/>
          <p:nvPr/>
        </p:nvSpPr>
        <p:spPr>
          <a:xfrm>
            <a:off x="5791200" y="3674443"/>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p:cNvSpPr/>
          <p:nvPr/>
        </p:nvSpPr>
        <p:spPr>
          <a:xfrm>
            <a:off x="6400800" y="3674443"/>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p:cNvSpPr/>
          <p:nvPr/>
        </p:nvSpPr>
        <p:spPr>
          <a:xfrm>
            <a:off x="7091164" y="3674443"/>
            <a:ext cx="137160" cy="13716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rot="18900000">
            <a:off x="5714870" y="4236100"/>
            <a:ext cx="1676400" cy="276999"/>
          </a:xfrm>
          <a:prstGeom prst="rect">
            <a:avLst/>
          </a:prstGeom>
          <a:noFill/>
        </p:spPr>
        <p:txBody>
          <a:bodyPr wrap="square" rtlCol="0">
            <a:spAutoFit/>
          </a:bodyPr>
          <a:lstStyle/>
          <a:p>
            <a:pPr algn="r"/>
            <a:r>
              <a:rPr lang="en-US" sz="1200" dirty="0" smtClean="0">
                <a:solidFill>
                  <a:schemeClr val="tx1">
                    <a:lumMod val="65000"/>
                    <a:lumOff val="35000"/>
                  </a:schemeClr>
                </a:solidFill>
                <a:latin typeface="Kozuka Gothic Pro L" pitchFamily="34" charset="-128"/>
                <a:ea typeface="Kozuka Gothic Pro L" pitchFamily="34" charset="-128"/>
              </a:rPr>
              <a:t>Service prototyping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4" name="Flowchart: Connector 33"/>
          <p:cNvSpPr/>
          <p:nvPr/>
        </p:nvSpPr>
        <p:spPr>
          <a:xfrm>
            <a:off x="59634" y="3636343"/>
            <a:ext cx="228600" cy="22860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7243564" y="3903043"/>
            <a:ext cx="1019174" cy="646331"/>
          </a:xfrm>
          <a:prstGeom prst="rect">
            <a:avLst/>
          </a:prstGeom>
          <a:noFill/>
        </p:spPr>
        <p:txBody>
          <a:bodyPr wrap="square" rtlCol="0">
            <a:spAutoFit/>
          </a:bodyPr>
          <a:lstStyle/>
          <a:p>
            <a:pPr algn="ctr"/>
            <a:r>
              <a:rPr lang="en-US" sz="1200" dirty="0" smtClean="0">
                <a:solidFill>
                  <a:schemeClr val="tx1">
                    <a:lumMod val="65000"/>
                    <a:lumOff val="35000"/>
                  </a:schemeClr>
                </a:solidFill>
                <a:latin typeface="Kozuka Gothic Pro L" pitchFamily="34" charset="-128"/>
                <a:ea typeface="Kozuka Gothic Pro L" pitchFamily="34" charset="-128"/>
              </a:rPr>
              <a:t>Monitor, test and iterate</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40" name="TextBox 39"/>
          <p:cNvSpPr txBox="1"/>
          <p:nvPr/>
        </p:nvSpPr>
        <p:spPr>
          <a:xfrm rot="18900000">
            <a:off x="996928" y="4236672"/>
            <a:ext cx="1752600"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Ethnographic research</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42" name="Freeform 41"/>
          <p:cNvSpPr/>
          <p:nvPr/>
        </p:nvSpPr>
        <p:spPr>
          <a:xfrm>
            <a:off x="4953000" y="3581400"/>
            <a:ext cx="2971800" cy="2240116"/>
          </a:xfrm>
          <a:custGeom>
            <a:avLst/>
            <a:gdLst>
              <a:gd name="connsiteX0" fmla="*/ 8145280 w 8602480"/>
              <a:gd name="connsiteY0" fmla="*/ 58648 h 2240116"/>
              <a:gd name="connsiteX1" fmla="*/ 8173855 w 8602480"/>
              <a:gd name="connsiteY1" fmla="*/ 39598 h 2240116"/>
              <a:gd name="connsiteX2" fmla="*/ 8345305 w 8602480"/>
              <a:gd name="connsiteY2" fmla="*/ 30073 h 2240116"/>
              <a:gd name="connsiteX3" fmla="*/ 8383405 w 8602480"/>
              <a:gd name="connsiteY3" fmla="*/ 49123 h 2240116"/>
              <a:gd name="connsiteX4" fmla="*/ 8450080 w 8602480"/>
              <a:gd name="connsiteY4" fmla="*/ 144373 h 2240116"/>
              <a:gd name="connsiteX5" fmla="*/ 8469130 w 8602480"/>
              <a:gd name="connsiteY5" fmla="*/ 172948 h 2240116"/>
              <a:gd name="connsiteX6" fmla="*/ 8488180 w 8602480"/>
              <a:gd name="connsiteY6" fmla="*/ 201523 h 2240116"/>
              <a:gd name="connsiteX7" fmla="*/ 8516755 w 8602480"/>
              <a:gd name="connsiteY7" fmla="*/ 306298 h 2240116"/>
              <a:gd name="connsiteX8" fmla="*/ 8526280 w 8602480"/>
              <a:gd name="connsiteY8" fmla="*/ 372973 h 2240116"/>
              <a:gd name="connsiteX9" fmla="*/ 8554855 w 8602480"/>
              <a:gd name="connsiteY9" fmla="*/ 544423 h 2240116"/>
              <a:gd name="connsiteX10" fmla="*/ 8583430 w 8602480"/>
              <a:gd name="connsiteY10" fmla="*/ 839698 h 2240116"/>
              <a:gd name="connsiteX11" fmla="*/ 8602480 w 8602480"/>
              <a:gd name="connsiteY11" fmla="*/ 1077823 h 2240116"/>
              <a:gd name="connsiteX12" fmla="*/ 8592955 w 8602480"/>
              <a:gd name="connsiteY12" fmla="*/ 1258798 h 2240116"/>
              <a:gd name="connsiteX13" fmla="*/ 8583430 w 8602480"/>
              <a:gd name="connsiteY13" fmla="*/ 1296898 h 2240116"/>
              <a:gd name="connsiteX14" fmla="*/ 8554855 w 8602480"/>
              <a:gd name="connsiteY14" fmla="*/ 1334998 h 2240116"/>
              <a:gd name="connsiteX15" fmla="*/ 8440555 w 8602480"/>
              <a:gd name="connsiteY15" fmla="*/ 1468348 h 2240116"/>
              <a:gd name="connsiteX16" fmla="*/ 8383405 w 8602480"/>
              <a:gd name="connsiteY16" fmla="*/ 1496923 h 2240116"/>
              <a:gd name="connsiteX17" fmla="*/ 8297680 w 8602480"/>
              <a:gd name="connsiteY17" fmla="*/ 1544548 h 2240116"/>
              <a:gd name="connsiteX18" fmla="*/ 8202430 w 8602480"/>
              <a:gd name="connsiteY18" fmla="*/ 1582648 h 2240116"/>
              <a:gd name="connsiteX19" fmla="*/ 8040505 w 8602480"/>
              <a:gd name="connsiteY19" fmla="*/ 1592173 h 2240116"/>
              <a:gd name="connsiteX20" fmla="*/ 7983355 w 8602480"/>
              <a:gd name="connsiteY20" fmla="*/ 1573123 h 2240116"/>
              <a:gd name="connsiteX21" fmla="*/ 7935730 w 8602480"/>
              <a:gd name="connsiteY21" fmla="*/ 1563598 h 2240116"/>
              <a:gd name="connsiteX22" fmla="*/ 7897630 w 8602480"/>
              <a:gd name="connsiteY22" fmla="*/ 1525498 h 2240116"/>
              <a:gd name="connsiteX23" fmla="*/ 7811905 w 8602480"/>
              <a:gd name="connsiteY23" fmla="*/ 1477873 h 2240116"/>
              <a:gd name="connsiteX24" fmla="*/ 7688080 w 8602480"/>
              <a:gd name="connsiteY24" fmla="*/ 1487398 h 2240116"/>
              <a:gd name="connsiteX25" fmla="*/ 7640455 w 8602480"/>
              <a:gd name="connsiteY25" fmla="*/ 1496923 h 2240116"/>
              <a:gd name="connsiteX26" fmla="*/ 7478530 w 8602480"/>
              <a:gd name="connsiteY26" fmla="*/ 1506448 h 2240116"/>
              <a:gd name="connsiteX27" fmla="*/ 7392805 w 8602480"/>
              <a:gd name="connsiteY27" fmla="*/ 1525498 h 2240116"/>
              <a:gd name="connsiteX28" fmla="*/ 7316605 w 8602480"/>
              <a:gd name="connsiteY28" fmla="*/ 1563598 h 2240116"/>
              <a:gd name="connsiteX29" fmla="*/ 7259455 w 8602480"/>
              <a:gd name="connsiteY29" fmla="*/ 1639798 h 2240116"/>
              <a:gd name="connsiteX30" fmla="*/ 7249930 w 8602480"/>
              <a:gd name="connsiteY30" fmla="*/ 1677898 h 2240116"/>
              <a:gd name="connsiteX31" fmla="*/ 7230880 w 8602480"/>
              <a:gd name="connsiteY31" fmla="*/ 1715998 h 2240116"/>
              <a:gd name="connsiteX32" fmla="*/ 7221355 w 8602480"/>
              <a:gd name="connsiteY32" fmla="*/ 1754098 h 2240116"/>
              <a:gd name="connsiteX33" fmla="*/ 7192780 w 8602480"/>
              <a:gd name="connsiteY33" fmla="*/ 1811248 h 2240116"/>
              <a:gd name="connsiteX34" fmla="*/ 7173730 w 8602480"/>
              <a:gd name="connsiteY34" fmla="*/ 1877923 h 2240116"/>
              <a:gd name="connsiteX35" fmla="*/ 7154680 w 8602480"/>
              <a:gd name="connsiteY35" fmla="*/ 1935073 h 2240116"/>
              <a:gd name="connsiteX36" fmla="*/ 7097530 w 8602480"/>
              <a:gd name="connsiteY36" fmla="*/ 2030323 h 2240116"/>
              <a:gd name="connsiteX37" fmla="*/ 7078480 w 8602480"/>
              <a:gd name="connsiteY37" fmla="*/ 2068423 h 2240116"/>
              <a:gd name="connsiteX38" fmla="*/ 7030855 w 8602480"/>
              <a:gd name="connsiteY38" fmla="*/ 2116048 h 2240116"/>
              <a:gd name="connsiteX39" fmla="*/ 6954655 w 8602480"/>
              <a:gd name="connsiteY39" fmla="*/ 2220823 h 2240116"/>
              <a:gd name="connsiteX40" fmla="*/ 6897505 w 8602480"/>
              <a:gd name="connsiteY40" fmla="*/ 2230348 h 2240116"/>
              <a:gd name="connsiteX41" fmla="*/ 6592705 w 8602480"/>
              <a:gd name="connsiteY41" fmla="*/ 2192248 h 2240116"/>
              <a:gd name="connsiteX42" fmla="*/ 6516505 w 8602480"/>
              <a:gd name="connsiteY42" fmla="*/ 2182723 h 2240116"/>
              <a:gd name="connsiteX43" fmla="*/ 6345055 w 8602480"/>
              <a:gd name="connsiteY43" fmla="*/ 2135098 h 2240116"/>
              <a:gd name="connsiteX44" fmla="*/ 6202180 w 8602480"/>
              <a:gd name="connsiteY44" fmla="*/ 2087473 h 2240116"/>
              <a:gd name="connsiteX45" fmla="*/ 6135505 w 8602480"/>
              <a:gd name="connsiteY45" fmla="*/ 2058898 h 2240116"/>
              <a:gd name="connsiteX46" fmla="*/ 6002155 w 8602480"/>
              <a:gd name="connsiteY46" fmla="*/ 2020798 h 2240116"/>
              <a:gd name="connsiteX47" fmla="*/ 5945005 w 8602480"/>
              <a:gd name="connsiteY47" fmla="*/ 2001748 h 2240116"/>
              <a:gd name="connsiteX48" fmla="*/ 5916430 w 8602480"/>
              <a:gd name="connsiteY48" fmla="*/ 1973173 h 2240116"/>
              <a:gd name="connsiteX49" fmla="*/ 5868805 w 8602480"/>
              <a:gd name="connsiteY49" fmla="*/ 1954123 h 2240116"/>
              <a:gd name="connsiteX50" fmla="*/ 5840230 w 8602480"/>
              <a:gd name="connsiteY50" fmla="*/ 1935073 h 2240116"/>
              <a:gd name="connsiteX51" fmla="*/ 5802130 w 8602480"/>
              <a:gd name="connsiteY51" fmla="*/ 1916023 h 2240116"/>
              <a:gd name="connsiteX52" fmla="*/ 5744980 w 8602480"/>
              <a:gd name="connsiteY52" fmla="*/ 1877923 h 2240116"/>
              <a:gd name="connsiteX53" fmla="*/ 5697355 w 8602480"/>
              <a:gd name="connsiteY53" fmla="*/ 1839823 h 2240116"/>
              <a:gd name="connsiteX54" fmla="*/ 5668780 w 8602480"/>
              <a:gd name="connsiteY54" fmla="*/ 1830298 h 2240116"/>
              <a:gd name="connsiteX55" fmla="*/ 5630680 w 8602480"/>
              <a:gd name="connsiteY55" fmla="*/ 1801723 h 2240116"/>
              <a:gd name="connsiteX56" fmla="*/ 5573530 w 8602480"/>
              <a:gd name="connsiteY56" fmla="*/ 1782673 h 2240116"/>
              <a:gd name="connsiteX57" fmla="*/ 5525905 w 8602480"/>
              <a:gd name="connsiteY57" fmla="*/ 1763623 h 2240116"/>
              <a:gd name="connsiteX58" fmla="*/ 5325880 w 8602480"/>
              <a:gd name="connsiteY58" fmla="*/ 1801723 h 2240116"/>
              <a:gd name="connsiteX59" fmla="*/ 5287780 w 8602480"/>
              <a:gd name="connsiteY59" fmla="*/ 1830298 h 2240116"/>
              <a:gd name="connsiteX60" fmla="*/ 5230630 w 8602480"/>
              <a:gd name="connsiteY60" fmla="*/ 1868398 h 2240116"/>
              <a:gd name="connsiteX61" fmla="*/ 5192530 w 8602480"/>
              <a:gd name="connsiteY61" fmla="*/ 1887448 h 2240116"/>
              <a:gd name="connsiteX62" fmla="*/ 5144905 w 8602480"/>
              <a:gd name="connsiteY62" fmla="*/ 1925548 h 2240116"/>
              <a:gd name="connsiteX63" fmla="*/ 5049655 w 8602480"/>
              <a:gd name="connsiteY63" fmla="*/ 1963648 h 2240116"/>
              <a:gd name="connsiteX64" fmla="*/ 4935355 w 8602480"/>
              <a:gd name="connsiteY64" fmla="*/ 2011273 h 2240116"/>
              <a:gd name="connsiteX65" fmla="*/ 4906780 w 8602480"/>
              <a:gd name="connsiteY65" fmla="*/ 2020798 h 2240116"/>
              <a:gd name="connsiteX66" fmla="*/ 4763905 w 8602480"/>
              <a:gd name="connsiteY66" fmla="*/ 2030323 h 2240116"/>
              <a:gd name="connsiteX67" fmla="*/ 4544830 w 8602480"/>
              <a:gd name="connsiteY67" fmla="*/ 2049373 h 2240116"/>
              <a:gd name="connsiteX68" fmla="*/ 4459105 w 8602480"/>
              <a:gd name="connsiteY68" fmla="*/ 2068423 h 2240116"/>
              <a:gd name="connsiteX69" fmla="*/ 4382905 w 8602480"/>
              <a:gd name="connsiteY69" fmla="*/ 2077948 h 2240116"/>
              <a:gd name="connsiteX70" fmla="*/ 4135255 w 8602480"/>
              <a:gd name="connsiteY70" fmla="*/ 2011273 h 2240116"/>
              <a:gd name="connsiteX71" fmla="*/ 4097155 w 8602480"/>
              <a:gd name="connsiteY71" fmla="*/ 1992223 h 2240116"/>
              <a:gd name="connsiteX72" fmla="*/ 4049530 w 8602480"/>
              <a:gd name="connsiteY72" fmla="*/ 1954123 h 2240116"/>
              <a:gd name="connsiteX73" fmla="*/ 3992380 w 8602480"/>
              <a:gd name="connsiteY73" fmla="*/ 1916023 h 2240116"/>
              <a:gd name="connsiteX74" fmla="*/ 3897130 w 8602480"/>
              <a:gd name="connsiteY74" fmla="*/ 1839823 h 2240116"/>
              <a:gd name="connsiteX75" fmla="*/ 3868555 w 8602480"/>
              <a:gd name="connsiteY75" fmla="*/ 1820773 h 2240116"/>
              <a:gd name="connsiteX76" fmla="*/ 3811405 w 8602480"/>
              <a:gd name="connsiteY76" fmla="*/ 1782673 h 2240116"/>
              <a:gd name="connsiteX77" fmla="*/ 3735205 w 8602480"/>
              <a:gd name="connsiteY77" fmla="*/ 1763623 h 2240116"/>
              <a:gd name="connsiteX78" fmla="*/ 3697105 w 8602480"/>
              <a:gd name="connsiteY78" fmla="*/ 1744573 h 2240116"/>
              <a:gd name="connsiteX79" fmla="*/ 3659005 w 8602480"/>
              <a:gd name="connsiteY79" fmla="*/ 1735048 h 2240116"/>
              <a:gd name="connsiteX80" fmla="*/ 3611380 w 8602480"/>
              <a:gd name="connsiteY80" fmla="*/ 1715998 h 2240116"/>
              <a:gd name="connsiteX81" fmla="*/ 3468505 w 8602480"/>
              <a:gd name="connsiteY81" fmla="*/ 1687423 h 2240116"/>
              <a:gd name="connsiteX82" fmla="*/ 3258955 w 8602480"/>
              <a:gd name="connsiteY82" fmla="*/ 1696948 h 2240116"/>
              <a:gd name="connsiteX83" fmla="*/ 3192280 w 8602480"/>
              <a:gd name="connsiteY83" fmla="*/ 1706473 h 2240116"/>
              <a:gd name="connsiteX84" fmla="*/ 3001780 w 8602480"/>
              <a:gd name="connsiteY84" fmla="*/ 1744573 h 2240116"/>
              <a:gd name="connsiteX85" fmla="*/ 2944630 w 8602480"/>
              <a:gd name="connsiteY85" fmla="*/ 1773148 h 2240116"/>
              <a:gd name="connsiteX86" fmla="*/ 2830330 w 8602480"/>
              <a:gd name="connsiteY86" fmla="*/ 1811248 h 2240116"/>
              <a:gd name="connsiteX87" fmla="*/ 2706505 w 8602480"/>
              <a:gd name="connsiteY87" fmla="*/ 1906498 h 2240116"/>
              <a:gd name="connsiteX88" fmla="*/ 2668405 w 8602480"/>
              <a:gd name="connsiteY88" fmla="*/ 1925548 h 2240116"/>
              <a:gd name="connsiteX89" fmla="*/ 2573155 w 8602480"/>
              <a:gd name="connsiteY89" fmla="*/ 2001748 h 2240116"/>
              <a:gd name="connsiteX90" fmla="*/ 2516005 w 8602480"/>
              <a:gd name="connsiteY90" fmla="*/ 2030323 h 2240116"/>
              <a:gd name="connsiteX91" fmla="*/ 2477905 w 8602480"/>
              <a:gd name="connsiteY91" fmla="*/ 2058898 h 2240116"/>
              <a:gd name="connsiteX92" fmla="*/ 2354080 w 8602480"/>
              <a:gd name="connsiteY92" fmla="*/ 2096998 h 2240116"/>
              <a:gd name="connsiteX93" fmla="*/ 2239780 w 8602480"/>
              <a:gd name="connsiteY93" fmla="*/ 2087473 h 2240116"/>
              <a:gd name="connsiteX94" fmla="*/ 2125480 w 8602480"/>
              <a:gd name="connsiteY94" fmla="*/ 2068423 h 2240116"/>
              <a:gd name="connsiteX95" fmla="*/ 2087380 w 8602480"/>
              <a:gd name="connsiteY95" fmla="*/ 2049373 h 2240116"/>
              <a:gd name="connsiteX96" fmla="*/ 1915930 w 8602480"/>
              <a:gd name="connsiteY96" fmla="*/ 1973173 h 2240116"/>
              <a:gd name="connsiteX97" fmla="*/ 1839730 w 8602480"/>
              <a:gd name="connsiteY97" fmla="*/ 1935073 h 2240116"/>
              <a:gd name="connsiteX98" fmla="*/ 1782580 w 8602480"/>
              <a:gd name="connsiteY98" fmla="*/ 1916023 h 2240116"/>
              <a:gd name="connsiteX99" fmla="*/ 1649230 w 8602480"/>
              <a:gd name="connsiteY99" fmla="*/ 1839823 h 2240116"/>
              <a:gd name="connsiteX100" fmla="*/ 1611130 w 8602480"/>
              <a:gd name="connsiteY100" fmla="*/ 1820773 h 2240116"/>
              <a:gd name="connsiteX101" fmla="*/ 1477780 w 8602480"/>
              <a:gd name="connsiteY101" fmla="*/ 1782673 h 2240116"/>
              <a:gd name="connsiteX102" fmla="*/ 1439680 w 8602480"/>
              <a:gd name="connsiteY102" fmla="*/ 1763623 h 2240116"/>
              <a:gd name="connsiteX103" fmla="*/ 1325380 w 8602480"/>
              <a:gd name="connsiteY103" fmla="*/ 1735048 h 2240116"/>
              <a:gd name="connsiteX104" fmla="*/ 1211080 w 8602480"/>
              <a:gd name="connsiteY104" fmla="*/ 1744573 h 2240116"/>
              <a:gd name="connsiteX105" fmla="*/ 1125355 w 8602480"/>
              <a:gd name="connsiteY105" fmla="*/ 1773148 h 2240116"/>
              <a:gd name="connsiteX106" fmla="*/ 1087255 w 8602480"/>
              <a:gd name="connsiteY106" fmla="*/ 1782673 h 2240116"/>
              <a:gd name="connsiteX107" fmla="*/ 1049155 w 8602480"/>
              <a:gd name="connsiteY107" fmla="*/ 1801723 h 2240116"/>
              <a:gd name="connsiteX108" fmla="*/ 944380 w 8602480"/>
              <a:gd name="connsiteY108" fmla="*/ 1811248 h 2240116"/>
              <a:gd name="connsiteX109" fmla="*/ 544330 w 8602480"/>
              <a:gd name="connsiteY109" fmla="*/ 1763623 h 2240116"/>
              <a:gd name="connsiteX110" fmla="*/ 487180 w 8602480"/>
              <a:gd name="connsiteY110" fmla="*/ 1706473 h 2240116"/>
              <a:gd name="connsiteX111" fmla="*/ 449080 w 8602480"/>
              <a:gd name="connsiteY111" fmla="*/ 1668373 h 2240116"/>
              <a:gd name="connsiteX112" fmla="*/ 430030 w 8602480"/>
              <a:gd name="connsiteY112" fmla="*/ 1630273 h 2240116"/>
              <a:gd name="connsiteX113" fmla="*/ 372880 w 8602480"/>
              <a:gd name="connsiteY113" fmla="*/ 1515973 h 2240116"/>
              <a:gd name="connsiteX114" fmla="*/ 353830 w 8602480"/>
              <a:gd name="connsiteY114" fmla="*/ 1458823 h 2240116"/>
              <a:gd name="connsiteX115" fmla="*/ 334780 w 8602480"/>
              <a:gd name="connsiteY115" fmla="*/ 1382623 h 2240116"/>
              <a:gd name="connsiteX116" fmla="*/ 315730 w 8602480"/>
              <a:gd name="connsiteY116" fmla="*/ 1354048 h 2240116"/>
              <a:gd name="connsiteX117" fmla="*/ 296680 w 8602480"/>
              <a:gd name="connsiteY117" fmla="*/ 1306423 h 2240116"/>
              <a:gd name="connsiteX118" fmla="*/ 277630 w 8602480"/>
              <a:gd name="connsiteY118" fmla="*/ 1277848 h 2240116"/>
              <a:gd name="connsiteX119" fmla="*/ 258580 w 8602480"/>
              <a:gd name="connsiteY119" fmla="*/ 1239748 h 2240116"/>
              <a:gd name="connsiteX120" fmla="*/ 191905 w 8602480"/>
              <a:gd name="connsiteY120" fmla="*/ 1134973 h 2240116"/>
              <a:gd name="connsiteX121" fmla="*/ 182380 w 8602480"/>
              <a:gd name="connsiteY121" fmla="*/ 1106398 h 2240116"/>
              <a:gd name="connsiteX122" fmla="*/ 144280 w 8602480"/>
              <a:gd name="connsiteY122" fmla="*/ 1049248 h 2240116"/>
              <a:gd name="connsiteX123" fmla="*/ 115705 w 8602480"/>
              <a:gd name="connsiteY123" fmla="*/ 992098 h 2240116"/>
              <a:gd name="connsiteX124" fmla="*/ 106180 w 8602480"/>
              <a:gd name="connsiteY124" fmla="*/ 953998 h 2240116"/>
              <a:gd name="connsiteX125" fmla="*/ 68080 w 8602480"/>
              <a:gd name="connsiteY125" fmla="*/ 906373 h 2240116"/>
              <a:gd name="connsiteX126" fmla="*/ 49030 w 8602480"/>
              <a:gd name="connsiteY126" fmla="*/ 830173 h 2240116"/>
              <a:gd name="connsiteX127" fmla="*/ 39505 w 8602480"/>
              <a:gd name="connsiteY127" fmla="*/ 773023 h 2240116"/>
              <a:gd name="connsiteX128" fmla="*/ 20455 w 8602480"/>
              <a:gd name="connsiteY128" fmla="*/ 725398 h 2240116"/>
              <a:gd name="connsiteX129" fmla="*/ 1405 w 8602480"/>
              <a:gd name="connsiteY129" fmla="*/ 630148 h 2240116"/>
              <a:gd name="connsiteX130" fmla="*/ 29980 w 8602480"/>
              <a:gd name="connsiteY130" fmla="*/ 430123 h 2240116"/>
              <a:gd name="connsiteX131" fmla="*/ 68080 w 8602480"/>
              <a:gd name="connsiteY131" fmla="*/ 411073 h 2240116"/>
              <a:gd name="connsiteX132" fmla="*/ 106180 w 8602480"/>
              <a:gd name="connsiteY132" fmla="*/ 401548 h 2240116"/>
              <a:gd name="connsiteX133" fmla="*/ 134755 w 8602480"/>
              <a:gd name="connsiteY133" fmla="*/ 392023 h 2240116"/>
              <a:gd name="connsiteX134" fmla="*/ 344305 w 8602480"/>
              <a:gd name="connsiteY134" fmla="*/ 392023 h 2240116"/>
              <a:gd name="connsiteX135" fmla="*/ 372880 w 8602480"/>
              <a:gd name="connsiteY135" fmla="*/ 372973 h 2240116"/>
              <a:gd name="connsiteX136" fmla="*/ 449080 w 8602480"/>
              <a:gd name="connsiteY136" fmla="*/ 315823 h 2240116"/>
              <a:gd name="connsiteX137" fmla="*/ 468130 w 8602480"/>
              <a:gd name="connsiteY137" fmla="*/ 287248 h 2240116"/>
              <a:gd name="connsiteX138" fmla="*/ 496705 w 8602480"/>
              <a:gd name="connsiteY138" fmla="*/ 182473 h 2240116"/>
              <a:gd name="connsiteX139" fmla="*/ 496705 w 8602480"/>
              <a:gd name="connsiteY139" fmla="*/ 163423 h 224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602480" h="2240116">
                <a:moveTo>
                  <a:pt x="8145280" y="58648"/>
                </a:moveTo>
                <a:cubicBezTo>
                  <a:pt x="8154805" y="52298"/>
                  <a:pt x="8163916" y="45278"/>
                  <a:pt x="8173855" y="39598"/>
                </a:cubicBezTo>
                <a:cubicBezTo>
                  <a:pt x="8243152" y="0"/>
                  <a:pt x="8224978" y="21478"/>
                  <a:pt x="8345305" y="30073"/>
                </a:cubicBezTo>
                <a:cubicBezTo>
                  <a:pt x="8358005" y="36423"/>
                  <a:pt x="8372624" y="39882"/>
                  <a:pt x="8383405" y="49123"/>
                </a:cubicBezTo>
                <a:cubicBezTo>
                  <a:pt x="8394375" y="58526"/>
                  <a:pt x="8448377" y="141818"/>
                  <a:pt x="8450080" y="144373"/>
                </a:cubicBezTo>
                <a:lnTo>
                  <a:pt x="8469130" y="172948"/>
                </a:lnTo>
                <a:cubicBezTo>
                  <a:pt x="8475480" y="182473"/>
                  <a:pt x="8484560" y="190663"/>
                  <a:pt x="8488180" y="201523"/>
                </a:cubicBezTo>
                <a:cubicBezTo>
                  <a:pt x="8499805" y="236398"/>
                  <a:pt x="8511384" y="268699"/>
                  <a:pt x="8516755" y="306298"/>
                </a:cubicBezTo>
                <a:cubicBezTo>
                  <a:pt x="8519930" y="328523"/>
                  <a:pt x="8522378" y="350864"/>
                  <a:pt x="8526280" y="372973"/>
                </a:cubicBezTo>
                <a:cubicBezTo>
                  <a:pt x="8546939" y="490042"/>
                  <a:pt x="8544010" y="438689"/>
                  <a:pt x="8554855" y="544423"/>
                </a:cubicBezTo>
                <a:cubicBezTo>
                  <a:pt x="8564944" y="642792"/>
                  <a:pt x="8576852" y="741032"/>
                  <a:pt x="8583430" y="839698"/>
                </a:cubicBezTo>
                <a:cubicBezTo>
                  <a:pt x="8595078" y="1014411"/>
                  <a:pt x="8588206" y="935079"/>
                  <a:pt x="8602480" y="1077823"/>
                </a:cubicBezTo>
                <a:cubicBezTo>
                  <a:pt x="8599305" y="1138148"/>
                  <a:pt x="8598188" y="1198617"/>
                  <a:pt x="8592955" y="1258798"/>
                </a:cubicBezTo>
                <a:cubicBezTo>
                  <a:pt x="8591821" y="1271840"/>
                  <a:pt x="8589284" y="1285189"/>
                  <a:pt x="8583430" y="1296898"/>
                </a:cubicBezTo>
                <a:cubicBezTo>
                  <a:pt x="8576330" y="1311097"/>
                  <a:pt x="8563891" y="1321946"/>
                  <a:pt x="8554855" y="1334998"/>
                </a:cubicBezTo>
                <a:cubicBezTo>
                  <a:pt x="8503675" y="1408924"/>
                  <a:pt x="8509845" y="1422155"/>
                  <a:pt x="8440555" y="1468348"/>
                </a:cubicBezTo>
                <a:cubicBezTo>
                  <a:pt x="8422834" y="1480162"/>
                  <a:pt x="8401802" y="1486191"/>
                  <a:pt x="8383405" y="1496923"/>
                </a:cubicBezTo>
                <a:cubicBezTo>
                  <a:pt x="8212051" y="1596880"/>
                  <a:pt x="8394394" y="1503099"/>
                  <a:pt x="8297680" y="1544548"/>
                </a:cubicBezTo>
                <a:cubicBezTo>
                  <a:pt x="8262173" y="1559765"/>
                  <a:pt x="8243984" y="1577228"/>
                  <a:pt x="8202430" y="1582648"/>
                </a:cubicBezTo>
                <a:cubicBezTo>
                  <a:pt x="8148816" y="1589641"/>
                  <a:pt x="8094480" y="1588998"/>
                  <a:pt x="8040505" y="1592173"/>
                </a:cubicBezTo>
                <a:cubicBezTo>
                  <a:pt x="8021455" y="1585823"/>
                  <a:pt x="8002728" y="1578407"/>
                  <a:pt x="7983355" y="1573123"/>
                </a:cubicBezTo>
                <a:cubicBezTo>
                  <a:pt x="7967736" y="1568863"/>
                  <a:pt x="7949882" y="1571460"/>
                  <a:pt x="7935730" y="1563598"/>
                </a:cubicBezTo>
                <a:cubicBezTo>
                  <a:pt x="7920030" y="1554876"/>
                  <a:pt x="7911054" y="1537430"/>
                  <a:pt x="7897630" y="1525498"/>
                </a:cubicBezTo>
                <a:cubicBezTo>
                  <a:pt x="7847831" y="1481232"/>
                  <a:pt x="7864545" y="1491033"/>
                  <a:pt x="7811905" y="1477873"/>
                </a:cubicBezTo>
                <a:cubicBezTo>
                  <a:pt x="7770630" y="1481048"/>
                  <a:pt x="7729224" y="1482826"/>
                  <a:pt x="7688080" y="1487398"/>
                </a:cubicBezTo>
                <a:cubicBezTo>
                  <a:pt x="7671990" y="1489186"/>
                  <a:pt x="7656578" y="1495457"/>
                  <a:pt x="7640455" y="1496923"/>
                </a:cubicBezTo>
                <a:cubicBezTo>
                  <a:pt x="7586609" y="1501818"/>
                  <a:pt x="7532505" y="1503273"/>
                  <a:pt x="7478530" y="1506448"/>
                </a:cubicBezTo>
                <a:cubicBezTo>
                  <a:pt x="7459657" y="1510223"/>
                  <a:pt x="7412982" y="1518772"/>
                  <a:pt x="7392805" y="1525498"/>
                </a:cubicBezTo>
                <a:cubicBezTo>
                  <a:pt x="7365211" y="1534696"/>
                  <a:pt x="7338878" y="1544507"/>
                  <a:pt x="7316605" y="1563598"/>
                </a:cubicBezTo>
                <a:cubicBezTo>
                  <a:pt x="7284886" y="1590786"/>
                  <a:pt x="7273555" y="1602198"/>
                  <a:pt x="7259455" y="1639798"/>
                </a:cubicBezTo>
                <a:cubicBezTo>
                  <a:pt x="7254858" y="1652055"/>
                  <a:pt x="7254527" y="1665641"/>
                  <a:pt x="7249930" y="1677898"/>
                </a:cubicBezTo>
                <a:cubicBezTo>
                  <a:pt x="7244944" y="1691193"/>
                  <a:pt x="7235866" y="1702703"/>
                  <a:pt x="7230880" y="1715998"/>
                </a:cubicBezTo>
                <a:cubicBezTo>
                  <a:pt x="7226283" y="1728255"/>
                  <a:pt x="7226217" y="1741943"/>
                  <a:pt x="7221355" y="1754098"/>
                </a:cubicBezTo>
                <a:cubicBezTo>
                  <a:pt x="7213445" y="1773873"/>
                  <a:pt x="7200426" y="1791369"/>
                  <a:pt x="7192780" y="1811248"/>
                </a:cubicBezTo>
                <a:cubicBezTo>
                  <a:pt x="7184482" y="1832822"/>
                  <a:pt x="7180528" y="1855831"/>
                  <a:pt x="7173730" y="1877923"/>
                </a:cubicBezTo>
                <a:cubicBezTo>
                  <a:pt x="7167825" y="1897115"/>
                  <a:pt x="7162138" y="1916429"/>
                  <a:pt x="7154680" y="1935073"/>
                </a:cubicBezTo>
                <a:cubicBezTo>
                  <a:pt x="7137262" y="1978619"/>
                  <a:pt x="7124365" y="1985598"/>
                  <a:pt x="7097530" y="2030323"/>
                </a:cubicBezTo>
                <a:cubicBezTo>
                  <a:pt x="7090225" y="2042499"/>
                  <a:pt x="7087197" y="2057215"/>
                  <a:pt x="7078480" y="2068423"/>
                </a:cubicBezTo>
                <a:cubicBezTo>
                  <a:pt x="7064697" y="2086144"/>
                  <a:pt x="7043634" y="2097589"/>
                  <a:pt x="7030855" y="2116048"/>
                </a:cubicBezTo>
                <a:cubicBezTo>
                  <a:pt x="6998071" y="2163402"/>
                  <a:pt x="7008533" y="2199272"/>
                  <a:pt x="6954655" y="2220823"/>
                </a:cubicBezTo>
                <a:cubicBezTo>
                  <a:pt x="6936724" y="2227996"/>
                  <a:pt x="6916555" y="2227173"/>
                  <a:pt x="6897505" y="2230348"/>
                </a:cubicBezTo>
                <a:cubicBezTo>
                  <a:pt x="6577502" y="2207491"/>
                  <a:pt x="6975651" y="2240116"/>
                  <a:pt x="6592705" y="2192248"/>
                </a:cubicBezTo>
                <a:cubicBezTo>
                  <a:pt x="6567305" y="2189073"/>
                  <a:pt x="6541664" y="2187440"/>
                  <a:pt x="6516505" y="2182723"/>
                </a:cubicBezTo>
                <a:cubicBezTo>
                  <a:pt x="6473605" y="2174679"/>
                  <a:pt x="6382508" y="2147083"/>
                  <a:pt x="6345055" y="2135098"/>
                </a:cubicBezTo>
                <a:cubicBezTo>
                  <a:pt x="6297242" y="2119798"/>
                  <a:pt x="6248322" y="2107248"/>
                  <a:pt x="6202180" y="2087473"/>
                </a:cubicBezTo>
                <a:cubicBezTo>
                  <a:pt x="6179955" y="2077948"/>
                  <a:pt x="6158444" y="2066544"/>
                  <a:pt x="6135505" y="2058898"/>
                </a:cubicBezTo>
                <a:cubicBezTo>
                  <a:pt x="6091649" y="2044279"/>
                  <a:pt x="6046011" y="2035417"/>
                  <a:pt x="6002155" y="2020798"/>
                </a:cubicBezTo>
                <a:lnTo>
                  <a:pt x="5945005" y="2001748"/>
                </a:lnTo>
                <a:cubicBezTo>
                  <a:pt x="5935480" y="1992223"/>
                  <a:pt x="5927853" y="1980312"/>
                  <a:pt x="5916430" y="1973173"/>
                </a:cubicBezTo>
                <a:cubicBezTo>
                  <a:pt x="5901931" y="1964111"/>
                  <a:pt x="5884098" y="1961769"/>
                  <a:pt x="5868805" y="1954123"/>
                </a:cubicBezTo>
                <a:cubicBezTo>
                  <a:pt x="5858566" y="1949003"/>
                  <a:pt x="5850169" y="1940753"/>
                  <a:pt x="5840230" y="1935073"/>
                </a:cubicBezTo>
                <a:cubicBezTo>
                  <a:pt x="5827902" y="1928028"/>
                  <a:pt x="5814306" y="1923328"/>
                  <a:pt x="5802130" y="1916023"/>
                </a:cubicBezTo>
                <a:cubicBezTo>
                  <a:pt x="5782497" y="1904243"/>
                  <a:pt x="5763496" y="1891389"/>
                  <a:pt x="5744980" y="1877923"/>
                </a:cubicBezTo>
                <a:cubicBezTo>
                  <a:pt x="5728538" y="1865966"/>
                  <a:pt x="5714595" y="1850598"/>
                  <a:pt x="5697355" y="1839823"/>
                </a:cubicBezTo>
                <a:cubicBezTo>
                  <a:pt x="5688841" y="1834502"/>
                  <a:pt x="5678305" y="1833473"/>
                  <a:pt x="5668780" y="1830298"/>
                </a:cubicBezTo>
                <a:cubicBezTo>
                  <a:pt x="5656080" y="1820773"/>
                  <a:pt x="5644879" y="1808823"/>
                  <a:pt x="5630680" y="1801723"/>
                </a:cubicBezTo>
                <a:cubicBezTo>
                  <a:pt x="5612719" y="1792743"/>
                  <a:pt x="5592401" y="1789535"/>
                  <a:pt x="5573530" y="1782673"/>
                </a:cubicBezTo>
                <a:cubicBezTo>
                  <a:pt x="5557462" y="1776830"/>
                  <a:pt x="5541780" y="1769973"/>
                  <a:pt x="5525905" y="1763623"/>
                </a:cubicBezTo>
                <a:cubicBezTo>
                  <a:pt x="5434079" y="1771275"/>
                  <a:pt x="5406521" y="1764504"/>
                  <a:pt x="5325880" y="1801723"/>
                </a:cubicBezTo>
                <a:cubicBezTo>
                  <a:pt x="5311466" y="1808376"/>
                  <a:pt x="5300785" y="1821194"/>
                  <a:pt x="5287780" y="1830298"/>
                </a:cubicBezTo>
                <a:cubicBezTo>
                  <a:pt x="5269023" y="1843428"/>
                  <a:pt x="5250263" y="1856618"/>
                  <a:pt x="5230630" y="1868398"/>
                </a:cubicBezTo>
                <a:cubicBezTo>
                  <a:pt x="5218454" y="1875703"/>
                  <a:pt x="5204344" y="1879572"/>
                  <a:pt x="5192530" y="1887448"/>
                </a:cubicBezTo>
                <a:cubicBezTo>
                  <a:pt x="5175614" y="1898725"/>
                  <a:pt x="5161821" y="1914271"/>
                  <a:pt x="5144905" y="1925548"/>
                </a:cubicBezTo>
                <a:cubicBezTo>
                  <a:pt x="5108112" y="1950076"/>
                  <a:pt x="5093026" y="1945060"/>
                  <a:pt x="5049655" y="1963648"/>
                </a:cubicBezTo>
                <a:cubicBezTo>
                  <a:pt x="4882188" y="2035420"/>
                  <a:pt x="5037680" y="1982037"/>
                  <a:pt x="4935355" y="2011273"/>
                </a:cubicBezTo>
                <a:cubicBezTo>
                  <a:pt x="4925701" y="2014031"/>
                  <a:pt x="4916759" y="2019689"/>
                  <a:pt x="4906780" y="2020798"/>
                </a:cubicBezTo>
                <a:cubicBezTo>
                  <a:pt x="4859341" y="2026069"/>
                  <a:pt x="4811530" y="2027148"/>
                  <a:pt x="4763905" y="2030323"/>
                </a:cubicBezTo>
                <a:cubicBezTo>
                  <a:pt x="4626009" y="2053306"/>
                  <a:pt x="4802780" y="2025923"/>
                  <a:pt x="4544830" y="2049373"/>
                </a:cubicBezTo>
                <a:cubicBezTo>
                  <a:pt x="4498237" y="2053609"/>
                  <a:pt x="4501696" y="2061324"/>
                  <a:pt x="4459105" y="2068423"/>
                </a:cubicBezTo>
                <a:cubicBezTo>
                  <a:pt x="4433856" y="2072631"/>
                  <a:pt x="4408305" y="2074773"/>
                  <a:pt x="4382905" y="2077948"/>
                </a:cubicBezTo>
                <a:cubicBezTo>
                  <a:pt x="4183443" y="2044704"/>
                  <a:pt x="4263277" y="2075284"/>
                  <a:pt x="4135255" y="2011273"/>
                </a:cubicBezTo>
                <a:cubicBezTo>
                  <a:pt x="4122555" y="2004923"/>
                  <a:pt x="4108243" y="2001093"/>
                  <a:pt x="4097155" y="1992223"/>
                </a:cubicBezTo>
                <a:cubicBezTo>
                  <a:pt x="4081280" y="1979523"/>
                  <a:pt x="4065972" y="1966080"/>
                  <a:pt x="4049530" y="1954123"/>
                </a:cubicBezTo>
                <a:cubicBezTo>
                  <a:pt x="4031014" y="1940657"/>
                  <a:pt x="4010258" y="1930326"/>
                  <a:pt x="3992380" y="1916023"/>
                </a:cubicBezTo>
                <a:cubicBezTo>
                  <a:pt x="3856657" y="1807444"/>
                  <a:pt x="4073033" y="1957091"/>
                  <a:pt x="3897130" y="1839823"/>
                </a:cubicBezTo>
                <a:lnTo>
                  <a:pt x="3868555" y="1820773"/>
                </a:lnTo>
                <a:cubicBezTo>
                  <a:pt x="3849505" y="1808073"/>
                  <a:pt x="3833856" y="1787163"/>
                  <a:pt x="3811405" y="1782673"/>
                </a:cubicBezTo>
                <a:cubicBezTo>
                  <a:pt x="3783452" y="1777082"/>
                  <a:pt x="3760833" y="1774606"/>
                  <a:pt x="3735205" y="1763623"/>
                </a:cubicBezTo>
                <a:cubicBezTo>
                  <a:pt x="3722154" y="1758030"/>
                  <a:pt x="3710400" y="1749559"/>
                  <a:pt x="3697105" y="1744573"/>
                </a:cubicBezTo>
                <a:cubicBezTo>
                  <a:pt x="3684848" y="1739976"/>
                  <a:pt x="3671424" y="1739188"/>
                  <a:pt x="3659005" y="1735048"/>
                </a:cubicBezTo>
                <a:cubicBezTo>
                  <a:pt x="3642785" y="1729641"/>
                  <a:pt x="3627820" y="1720695"/>
                  <a:pt x="3611380" y="1715998"/>
                </a:cubicBezTo>
                <a:cubicBezTo>
                  <a:pt x="3562577" y="1702054"/>
                  <a:pt x="3517730" y="1695627"/>
                  <a:pt x="3468505" y="1687423"/>
                </a:cubicBezTo>
                <a:cubicBezTo>
                  <a:pt x="3398655" y="1690598"/>
                  <a:pt x="3328711" y="1692137"/>
                  <a:pt x="3258955" y="1696948"/>
                </a:cubicBezTo>
                <a:cubicBezTo>
                  <a:pt x="3236558" y="1698493"/>
                  <a:pt x="3214470" y="1703059"/>
                  <a:pt x="3192280" y="1706473"/>
                </a:cubicBezTo>
                <a:cubicBezTo>
                  <a:pt x="3111924" y="1718835"/>
                  <a:pt x="3103090" y="1722864"/>
                  <a:pt x="3001780" y="1744573"/>
                </a:cubicBezTo>
                <a:cubicBezTo>
                  <a:pt x="2982730" y="1754098"/>
                  <a:pt x="2964480" y="1765428"/>
                  <a:pt x="2944630" y="1773148"/>
                </a:cubicBezTo>
                <a:cubicBezTo>
                  <a:pt x="2907200" y="1787704"/>
                  <a:pt x="2830330" y="1811248"/>
                  <a:pt x="2830330" y="1811248"/>
                </a:cubicBezTo>
                <a:cubicBezTo>
                  <a:pt x="2789055" y="1842998"/>
                  <a:pt x="2753081" y="1883210"/>
                  <a:pt x="2706505" y="1906498"/>
                </a:cubicBezTo>
                <a:cubicBezTo>
                  <a:pt x="2693805" y="1912848"/>
                  <a:pt x="2680037" y="1917405"/>
                  <a:pt x="2668405" y="1925548"/>
                </a:cubicBezTo>
                <a:cubicBezTo>
                  <a:pt x="2642352" y="1943785"/>
                  <a:pt x="2603378" y="1983614"/>
                  <a:pt x="2573155" y="2001748"/>
                </a:cubicBezTo>
                <a:cubicBezTo>
                  <a:pt x="2554892" y="2012706"/>
                  <a:pt x="2534268" y="2019365"/>
                  <a:pt x="2516005" y="2030323"/>
                </a:cubicBezTo>
                <a:cubicBezTo>
                  <a:pt x="2502392" y="2038491"/>
                  <a:pt x="2492104" y="2051798"/>
                  <a:pt x="2477905" y="2058898"/>
                </a:cubicBezTo>
                <a:cubicBezTo>
                  <a:pt x="2460332" y="2067684"/>
                  <a:pt x="2369265" y="2092659"/>
                  <a:pt x="2354080" y="2096998"/>
                </a:cubicBezTo>
                <a:lnTo>
                  <a:pt x="2239780" y="2087473"/>
                </a:lnTo>
                <a:cubicBezTo>
                  <a:pt x="2214634" y="2084958"/>
                  <a:pt x="2155661" y="2079741"/>
                  <a:pt x="2125480" y="2068423"/>
                </a:cubicBezTo>
                <a:cubicBezTo>
                  <a:pt x="2112185" y="2063437"/>
                  <a:pt x="2100563" y="2054646"/>
                  <a:pt x="2087380" y="2049373"/>
                </a:cubicBezTo>
                <a:cubicBezTo>
                  <a:pt x="1924778" y="1984332"/>
                  <a:pt x="2186163" y="2108289"/>
                  <a:pt x="1915930" y="1973173"/>
                </a:cubicBezTo>
                <a:cubicBezTo>
                  <a:pt x="1890530" y="1960473"/>
                  <a:pt x="1866671" y="1944053"/>
                  <a:pt x="1839730" y="1935073"/>
                </a:cubicBezTo>
                <a:cubicBezTo>
                  <a:pt x="1820680" y="1928723"/>
                  <a:pt x="1800541" y="1925003"/>
                  <a:pt x="1782580" y="1916023"/>
                </a:cubicBezTo>
                <a:cubicBezTo>
                  <a:pt x="1736789" y="1893128"/>
                  <a:pt x="1695021" y="1862718"/>
                  <a:pt x="1649230" y="1839823"/>
                </a:cubicBezTo>
                <a:cubicBezTo>
                  <a:pt x="1636530" y="1833473"/>
                  <a:pt x="1624313" y="1826046"/>
                  <a:pt x="1611130" y="1820773"/>
                </a:cubicBezTo>
                <a:cubicBezTo>
                  <a:pt x="1519400" y="1784081"/>
                  <a:pt x="1586163" y="1818801"/>
                  <a:pt x="1477780" y="1782673"/>
                </a:cubicBezTo>
                <a:cubicBezTo>
                  <a:pt x="1464310" y="1778183"/>
                  <a:pt x="1452863" y="1768896"/>
                  <a:pt x="1439680" y="1763623"/>
                </a:cubicBezTo>
                <a:cubicBezTo>
                  <a:pt x="1385772" y="1742060"/>
                  <a:pt x="1381598" y="1744418"/>
                  <a:pt x="1325380" y="1735048"/>
                </a:cubicBezTo>
                <a:cubicBezTo>
                  <a:pt x="1287280" y="1738223"/>
                  <a:pt x="1248637" y="1737419"/>
                  <a:pt x="1211080" y="1744573"/>
                </a:cubicBezTo>
                <a:cubicBezTo>
                  <a:pt x="1181491" y="1750209"/>
                  <a:pt x="1154576" y="1765843"/>
                  <a:pt x="1125355" y="1773148"/>
                </a:cubicBezTo>
                <a:cubicBezTo>
                  <a:pt x="1112655" y="1776323"/>
                  <a:pt x="1099512" y="1778076"/>
                  <a:pt x="1087255" y="1782673"/>
                </a:cubicBezTo>
                <a:cubicBezTo>
                  <a:pt x="1073960" y="1787659"/>
                  <a:pt x="1063078" y="1798938"/>
                  <a:pt x="1049155" y="1801723"/>
                </a:cubicBezTo>
                <a:cubicBezTo>
                  <a:pt x="1014767" y="1808601"/>
                  <a:pt x="979305" y="1808073"/>
                  <a:pt x="944380" y="1811248"/>
                </a:cubicBezTo>
                <a:cubicBezTo>
                  <a:pt x="712326" y="1797988"/>
                  <a:pt x="686057" y="1834486"/>
                  <a:pt x="544330" y="1763623"/>
                </a:cubicBezTo>
                <a:cubicBezTo>
                  <a:pt x="505806" y="1744361"/>
                  <a:pt x="518103" y="1741813"/>
                  <a:pt x="487180" y="1706473"/>
                </a:cubicBezTo>
                <a:cubicBezTo>
                  <a:pt x="475353" y="1692956"/>
                  <a:pt x="459856" y="1682741"/>
                  <a:pt x="449080" y="1668373"/>
                </a:cubicBezTo>
                <a:cubicBezTo>
                  <a:pt x="440561" y="1657014"/>
                  <a:pt x="436829" y="1642738"/>
                  <a:pt x="430030" y="1630273"/>
                </a:cubicBezTo>
                <a:cubicBezTo>
                  <a:pt x="390872" y="1558484"/>
                  <a:pt x="396477" y="1580865"/>
                  <a:pt x="372880" y="1515973"/>
                </a:cubicBezTo>
                <a:cubicBezTo>
                  <a:pt x="366018" y="1497102"/>
                  <a:pt x="359347" y="1478131"/>
                  <a:pt x="353830" y="1458823"/>
                </a:cubicBezTo>
                <a:cubicBezTo>
                  <a:pt x="346637" y="1433649"/>
                  <a:pt x="343727" y="1407228"/>
                  <a:pt x="334780" y="1382623"/>
                </a:cubicBezTo>
                <a:cubicBezTo>
                  <a:pt x="330868" y="1371865"/>
                  <a:pt x="320850" y="1364287"/>
                  <a:pt x="315730" y="1354048"/>
                </a:cubicBezTo>
                <a:cubicBezTo>
                  <a:pt x="308084" y="1338755"/>
                  <a:pt x="304326" y="1321716"/>
                  <a:pt x="296680" y="1306423"/>
                </a:cubicBezTo>
                <a:cubicBezTo>
                  <a:pt x="291560" y="1296184"/>
                  <a:pt x="283310" y="1287787"/>
                  <a:pt x="277630" y="1277848"/>
                </a:cubicBezTo>
                <a:cubicBezTo>
                  <a:pt x="270585" y="1265520"/>
                  <a:pt x="265885" y="1251924"/>
                  <a:pt x="258580" y="1239748"/>
                </a:cubicBezTo>
                <a:cubicBezTo>
                  <a:pt x="235932" y="1202002"/>
                  <a:pt x="211461" y="1174085"/>
                  <a:pt x="191905" y="1134973"/>
                </a:cubicBezTo>
                <a:cubicBezTo>
                  <a:pt x="187415" y="1125993"/>
                  <a:pt x="187256" y="1115175"/>
                  <a:pt x="182380" y="1106398"/>
                </a:cubicBezTo>
                <a:cubicBezTo>
                  <a:pt x="171261" y="1086384"/>
                  <a:pt x="154519" y="1069726"/>
                  <a:pt x="144280" y="1049248"/>
                </a:cubicBezTo>
                <a:cubicBezTo>
                  <a:pt x="134755" y="1030198"/>
                  <a:pt x="123615" y="1011873"/>
                  <a:pt x="115705" y="992098"/>
                </a:cubicBezTo>
                <a:cubicBezTo>
                  <a:pt x="110843" y="979943"/>
                  <a:pt x="112537" y="965441"/>
                  <a:pt x="106180" y="953998"/>
                </a:cubicBezTo>
                <a:cubicBezTo>
                  <a:pt x="96307" y="936226"/>
                  <a:pt x="80780" y="922248"/>
                  <a:pt x="68080" y="906373"/>
                </a:cubicBezTo>
                <a:cubicBezTo>
                  <a:pt x="61730" y="880973"/>
                  <a:pt x="54516" y="855774"/>
                  <a:pt x="49030" y="830173"/>
                </a:cubicBezTo>
                <a:cubicBezTo>
                  <a:pt x="44983" y="811289"/>
                  <a:pt x="44587" y="791655"/>
                  <a:pt x="39505" y="773023"/>
                </a:cubicBezTo>
                <a:cubicBezTo>
                  <a:pt x="35006" y="756528"/>
                  <a:pt x="25862" y="741618"/>
                  <a:pt x="20455" y="725398"/>
                </a:cubicBezTo>
                <a:cubicBezTo>
                  <a:pt x="10982" y="696980"/>
                  <a:pt x="6095" y="658286"/>
                  <a:pt x="1405" y="630148"/>
                </a:cubicBezTo>
                <a:cubicBezTo>
                  <a:pt x="2368" y="615698"/>
                  <a:pt x="0" y="470096"/>
                  <a:pt x="29980" y="430123"/>
                </a:cubicBezTo>
                <a:cubicBezTo>
                  <a:pt x="38499" y="418764"/>
                  <a:pt x="54785" y="416059"/>
                  <a:pt x="68080" y="411073"/>
                </a:cubicBezTo>
                <a:cubicBezTo>
                  <a:pt x="80337" y="406476"/>
                  <a:pt x="93593" y="405144"/>
                  <a:pt x="106180" y="401548"/>
                </a:cubicBezTo>
                <a:cubicBezTo>
                  <a:pt x="115834" y="398790"/>
                  <a:pt x="125230" y="395198"/>
                  <a:pt x="134755" y="392023"/>
                </a:cubicBezTo>
                <a:cubicBezTo>
                  <a:pt x="203651" y="396944"/>
                  <a:pt x="275575" y="410767"/>
                  <a:pt x="344305" y="392023"/>
                </a:cubicBezTo>
                <a:cubicBezTo>
                  <a:pt x="355349" y="389011"/>
                  <a:pt x="363622" y="379706"/>
                  <a:pt x="372880" y="372973"/>
                </a:cubicBezTo>
                <a:cubicBezTo>
                  <a:pt x="398557" y="354299"/>
                  <a:pt x="431468" y="342241"/>
                  <a:pt x="449080" y="315823"/>
                </a:cubicBezTo>
                <a:cubicBezTo>
                  <a:pt x="455430" y="306298"/>
                  <a:pt x="463481" y="297709"/>
                  <a:pt x="468130" y="287248"/>
                </a:cubicBezTo>
                <a:cubicBezTo>
                  <a:pt x="481452" y="257273"/>
                  <a:pt x="491987" y="215497"/>
                  <a:pt x="496705" y="182473"/>
                </a:cubicBezTo>
                <a:cubicBezTo>
                  <a:pt x="497603" y="176187"/>
                  <a:pt x="496705" y="169773"/>
                  <a:pt x="496705" y="163423"/>
                </a:cubicBezTo>
              </a:path>
            </a:pathLst>
          </a:custGeom>
          <a:ln w="12700">
            <a:solidFill>
              <a:schemeClr val="tx1">
                <a:lumMod val="50000"/>
                <a:lumOff val="50000"/>
              </a:schemeClr>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p:cNvSpPr txBox="1"/>
          <p:nvPr/>
        </p:nvSpPr>
        <p:spPr>
          <a:xfrm rot="18900000">
            <a:off x="6140217" y="2653772"/>
            <a:ext cx="2448109" cy="276999"/>
          </a:xfrm>
          <a:prstGeom prst="rect">
            <a:avLst/>
          </a:prstGeom>
          <a:noFill/>
        </p:spPr>
        <p:txBody>
          <a:bodyPr wrap="square" rtlCol="0">
            <a:spAutoFit/>
          </a:bodyPr>
          <a:lstStyle/>
          <a:p>
            <a:r>
              <a:rPr lang="en-US" sz="1200" dirty="0" smtClean="0">
                <a:solidFill>
                  <a:schemeClr val="tx1">
                    <a:lumMod val="65000"/>
                    <a:lumOff val="35000"/>
                  </a:schemeClr>
                </a:solidFill>
                <a:latin typeface="Kozuka Gothic Pro L" pitchFamily="34" charset="-128"/>
                <a:ea typeface="Kozuka Gothic Pro L" pitchFamily="34" charset="-128"/>
              </a:rPr>
              <a:t>High-</a:t>
            </a:r>
            <a:r>
              <a:rPr lang="en-US" sz="1200" dirty="0" err="1" smtClean="0">
                <a:solidFill>
                  <a:schemeClr val="tx1">
                    <a:lumMod val="65000"/>
                    <a:lumOff val="35000"/>
                  </a:schemeClr>
                </a:solidFill>
                <a:latin typeface="Kozuka Gothic Pro L" pitchFamily="34" charset="-128"/>
                <a:ea typeface="Kozuka Gothic Pro L" pitchFamily="34" charset="-128"/>
              </a:rPr>
              <a:t>fi</a:t>
            </a:r>
            <a:r>
              <a:rPr lang="en-US" sz="1200" dirty="0" smtClean="0">
                <a:solidFill>
                  <a:schemeClr val="tx1">
                    <a:lumMod val="65000"/>
                    <a:lumOff val="35000"/>
                  </a:schemeClr>
                </a:solidFill>
                <a:latin typeface="Kozuka Gothic Pro L" pitchFamily="34" charset="-128"/>
                <a:ea typeface="Kozuka Gothic Pro L" pitchFamily="34" charset="-128"/>
              </a:rPr>
              <a:t> prototyping &amp; testing</a:t>
            </a:r>
            <a:endParaRPr lang="en-US" sz="1200" dirty="0">
              <a:solidFill>
                <a:schemeClr val="tx1">
                  <a:lumMod val="65000"/>
                  <a:lumOff val="35000"/>
                </a:schemeClr>
              </a:solidFill>
              <a:latin typeface="Kozuka Gothic Pro L" pitchFamily="34" charset="-128"/>
              <a:ea typeface="Kozuka Gothic Pro L" pitchFamily="34" charset="-128"/>
            </a:endParaRPr>
          </a:p>
        </p:txBody>
      </p:sp>
      <p:sp>
        <p:nvSpPr>
          <p:cNvPr id="37" name="Flowchart: Connector 36"/>
          <p:cNvSpPr/>
          <p:nvPr/>
        </p:nvSpPr>
        <p:spPr>
          <a:xfrm>
            <a:off x="7624564" y="3636343"/>
            <a:ext cx="228600" cy="228600"/>
          </a:xfrm>
          <a:prstGeom prst="flowChartConnector">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latin typeface="Exo" pitchFamily="50" charset="0"/>
              </a:rPr>
              <a:t>SERVICE DESIGN AND CULTURE</a:t>
            </a:r>
          </a:p>
          <a:p>
            <a:endParaRPr lang="en-US" dirty="0" smtClean="0">
              <a:latin typeface="Exo" pitchFamily="50" charset="0"/>
            </a:endParaRPr>
          </a:p>
          <a:p>
            <a:r>
              <a:rPr lang="en-US" dirty="0" smtClean="0">
                <a:latin typeface="Exo" pitchFamily="50" charset="0"/>
              </a:rPr>
              <a:t>Service design is inclusive and collaborative. People who may not normally interact have a chance to collaborate with those whose work they impact and are impacted by.</a:t>
            </a:r>
          </a:p>
          <a:p>
            <a:endParaRPr lang="en-US" dirty="0" smtClean="0">
              <a:latin typeface="Exo" pitchFamily="50" charset="0"/>
            </a:endParaRPr>
          </a:p>
          <a:p>
            <a:r>
              <a:rPr lang="en-US" dirty="0" smtClean="0">
                <a:latin typeface="Exo" pitchFamily="50" charset="0"/>
              </a:rPr>
              <a:t>It’s anti-hierarchical. The very nature of the approach allows for voices that aren’t often heard to be heard. </a:t>
            </a:r>
            <a:endParaRPr lang="en-US" dirty="0">
              <a:latin typeface="Exo" pitchFamily="50"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2392" y="1"/>
            <a:ext cx="6762408" cy="6629400"/>
          </a:xfrm>
          <a:prstGeom prst="rect">
            <a:avLst/>
          </a:prstGeom>
        </p:spPr>
      </p:pic>
      <p:sp>
        <p:nvSpPr>
          <p:cNvPr id="3" name="TextBox 2"/>
          <p:cNvSpPr txBox="1"/>
          <p:nvPr/>
        </p:nvSpPr>
        <p:spPr>
          <a:xfrm>
            <a:off x="0" y="6627168"/>
            <a:ext cx="8382000" cy="230832"/>
          </a:xfrm>
          <a:prstGeom prst="rect">
            <a:avLst/>
          </a:prstGeom>
          <a:noFill/>
        </p:spPr>
        <p:txBody>
          <a:bodyPr wrap="square" rtlCol="0">
            <a:spAutoFit/>
          </a:bodyPr>
          <a:lstStyle/>
          <a:p>
            <a:r>
              <a:rPr lang="en-US" sz="900" dirty="0">
                <a:solidFill>
                  <a:schemeClr val="tx1">
                    <a:lumMod val="75000"/>
                    <a:lumOff val="25000"/>
                  </a:schemeClr>
                </a:solidFill>
                <a:latin typeface="Kozuka Gothic Pr6N EL" pitchFamily="34" charset="-128"/>
                <a:ea typeface="Kozuka Gothic Pr6N EL" pitchFamily="34" charset="-128"/>
                <a:hlinkClick r:id="rId3"/>
              </a:rPr>
              <a:t>http://</a:t>
            </a:r>
            <a:r>
              <a:rPr lang="en-US" sz="900" dirty="0" err="1">
                <a:solidFill>
                  <a:schemeClr val="tx1">
                    <a:lumMod val="75000"/>
                    <a:lumOff val="25000"/>
                  </a:schemeClr>
                </a:solidFill>
                <a:latin typeface="Kozuka Gothic Pr6N EL" pitchFamily="34" charset="-128"/>
                <a:ea typeface="Kozuka Gothic Pr6N EL" pitchFamily="34" charset="-128"/>
                <a:hlinkClick r:id="rId3"/>
              </a:rPr>
              <a:t>wearesnook.com</a:t>
            </a:r>
            <a:r>
              <a:rPr lang="en-US" sz="900" dirty="0">
                <a:solidFill>
                  <a:schemeClr val="tx1">
                    <a:lumMod val="75000"/>
                    <a:lumOff val="25000"/>
                  </a:schemeClr>
                </a:solidFill>
                <a:latin typeface="Kozuka Gothic Pr6N EL" pitchFamily="34" charset="-128"/>
                <a:ea typeface="Kozuka Gothic Pr6N EL" pitchFamily="34" charset="-128"/>
                <a:hlinkClick r:id="rId3"/>
              </a:rPr>
              <a:t>/</a:t>
            </a:r>
            <a:r>
              <a:rPr lang="en-US" sz="900" dirty="0" err="1">
                <a:solidFill>
                  <a:schemeClr val="tx1">
                    <a:lumMod val="75000"/>
                    <a:lumOff val="25000"/>
                  </a:schemeClr>
                </a:solidFill>
                <a:latin typeface="Kozuka Gothic Pr6N EL" pitchFamily="34" charset="-128"/>
                <a:ea typeface="Kozuka Gothic Pr6N EL" pitchFamily="34" charset="-128"/>
                <a:hlinkClick r:id="rId3"/>
              </a:rPr>
              <a:t>snook</a:t>
            </a:r>
            <a:r>
              <a:rPr lang="en-US" sz="900" dirty="0">
                <a:solidFill>
                  <a:schemeClr val="tx1">
                    <a:lumMod val="75000"/>
                    <a:lumOff val="25000"/>
                  </a:schemeClr>
                </a:solidFill>
                <a:latin typeface="Kozuka Gothic Pr6N EL" pitchFamily="34" charset="-128"/>
                <a:ea typeface="Kozuka Gothic Pr6N EL" pitchFamily="34" charset="-128"/>
                <a:hlinkClick r:id="rId3"/>
              </a:rPr>
              <a:t>/?case=</a:t>
            </a:r>
            <a:r>
              <a:rPr lang="en-US" sz="900" dirty="0" err="1">
                <a:solidFill>
                  <a:schemeClr val="tx1">
                    <a:lumMod val="75000"/>
                    <a:lumOff val="25000"/>
                  </a:schemeClr>
                </a:solidFill>
                <a:latin typeface="Kozuka Gothic Pr6N EL" pitchFamily="34" charset="-128"/>
                <a:ea typeface="Kozuka Gothic Pr6N EL" pitchFamily="34" charset="-128"/>
                <a:hlinkClick r:id="rId3"/>
              </a:rPr>
              <a:t>craigroyston</a:t>
            </a:r>
            <a:r>
              <a:rPr lang="en-US" sz="900" dirty="0">
                <a:solidFill>
                  <a:schemeClr val="tx1">
                    <a:lumMod val="75000"/>
                    <a:lumOff val="25000"/>
                  </a:schemeClr>
                </a:solidFill>
                <a:latin typeface="Kozuka Gothic Pr6N EL" pitchFamily="34" charset="-128"/>
                <a:ea typeface="Kozuka Gothic Pr6N EL" pitchFamily="34" charset="-128"/>
                <a:hlinkClick r:id="rId3"/>
              </a:rPr>
              <a:t>-total-place</a:t>
            </a:r>
            <a:endParaRPr lang="en-US" sz="900" dirty="0">
              <a:solidFill>
                <a:schemeClr val="tx1">
                  <a:lumMod val="75000"/>
                  <a:lumOff val="25000"/>
                </a:schemeClr>
              </a:solidFill>
              <a:latin typeface="Kozuka Gothic Pr6N EL" pitchFamily="34" charset="-128"/>
              <a:ea typeface="Kozuka Gothic Pr6N EL" pitchFamily="34" charset="-128"/>
            </a:endParaRPr>
          </a:p>
        </p:txBody>
      </p:sp>
    </p:spTree>
    <p:extLst>
      <p:ext uri="{BB962C8B-B14F-4D97-AF65-F5344CB8AC3E}">
        <p14:creationId xmlns:p14="http://schemas.microsoft.com/office/powerpoint/2010/main" val="3220429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6627168"/>
            <a:ext cx="8382000" cy="230832"/>
          </a:xfrm>
          <a:prstGeom prst="rect">
            <a:avLst/>
          </a:prstGeom>
          <a:noFill/>
        </p:spPr>
        <p:txBody>
          <a:bodyPr wrap="square" rtlCol="0">
            <a:spAutoFit/>
          </a:bodyPr>
          <a:lstStyle/>
          <a:p>
            <a:r>
              <a:rPr lang="en-US" sz="900" dirty="0">
                <a:solidFill>
                  <a:schemeClr val="tx1">
                    <a:lumMod val="75000"/>
                    <a:lumOff val="25000"/>
                  </a:schemeClr>
                </a:solidFill>
                <a:latin typeface="Kozuka Gothic Pr6N EL" pitchFamily="34" charset="-128"/>
                <a:ea typeface="Kozuka Gothic Pr6N EL" pitchFamily="34" charset="-128"/>
                <a:hlinkClick r:id="rId2"/>
              </a:rPr>
              <a:t>http://</a:t>
            </a:r>
            <a:r>
              <a:rPr lang="en-US" sz="900" dirty="0" err="1">
                <a:solidFill>
                  <a:schemeClr val="tx1">
                    <a:lumMod val="75000"/>
                    <a:lumOff val="25000"/>
                  </a:schemeClr>
                </a:solidFill>
                <a:latin typeface="Kozuka Gothic Pr6N EL" pitchFamily="34" charset="-128"/>
                <a:ea typeface="Kozuka Gothic Pr6N EL" pitchFamily="34" charset="-128"/>
                <a:hlinkClick r:id="rId2"/>
              </a:rPr>
              <a:t>wearesnook.com</a:t>
            </a:r>
            <a:r>
              <a:rPr lang="en-US" sz="900" dirty="0">
                <a:solidFill>
                  <a:schemeClr val="tx1">
                    <a:lumMod val="75000"/>
                    <a:lumOff val="25000"/>
                  </a:schemeClr>
                </a:solidFill>
                <a:latin typeface="Kozuka Gothic Pr6N EL" pitchFamily="34" charset="-128"/>
                <a:ea typeface="Kozuka Gothic Pr6N EL" pitchFamily="34" charset="-128"/>
                <a:hlinkClick r:id="rId2"/>
              </a:rPr>
              <a:t>/</a:t>
            </a:r>
            <a:r>
              <a:rPr lang="en-US" sz="900" dirty="0" err="1">
                <a:solidFill>
                  <a:schemeClr val="tx1">
                    <a:lumMod val="75000"/>
                    <a:lumOff val="25000"/>
                  </a:schemeClr>
                </a:solidFill>
                <a:latin typeface="Kozuka Gothic Pr6N EL" pitchFamily="34" charset="-128"/>
                <a:ea typeface="Kozuka Gothic Pr6N EL" pitchFamily="34" charset="-128"/>
                <a:hlinkClick r:id="rId2"/>
              </a:rPr>
              <a:t>snook</a:t>
            </a:r>
            <a:r>
              <a:rPr lang="en-US" sz="900" dirty="0">
                <a:solidFill>
                  <a:schemeClr val="tx1">
                    <a:lumMod val="75000"/>
                    <a:lumOff val="25000"/>
                  </a:schemeClr>
                </a:solidFill>
                <a:latin typeface="Kozuka Gothic Pr6N EL" pitchFamily="34" charset="-128"/>
                <a:ea typeface="Kozuka Gothic Pr6N EL" pitchFamily="34" charset="-128"/>
                <a:hlinkClick r:id="rId2"/>
              </a:rPr>
              <a:t>/?case=</a:t>
            </a:r>
            <a:r>
              <a:rPr lang="en-US" sz="900" dirty="0" err="1">
                <a:solidFill>
                  <a:schemeClr val="tx1">
                    <a:lumMod val="75000"/>
                    <a:lumOff val="25000"/>
                  </a:schemeClr>
                </a:solidFill>
                <a:latin typeface="Kozuka Gothic Pr6N EL" pitchFamily="34" charset="-128"/>
                <a:ea typeface="Kozuka Gothic Pr6N EL" pitchFamily="34" charset="-128"/>
                <a:hlinkClick r:id="rId2"/>
              </a:rPr>
              <a:t>craigroyston</a:t>
            </a:r>
            <a:r>
              <a:rPr lang="en-US" sz="900" dirty="0">
                <a:solidFill>
                  <a:schemeClr val="tx1">
                    <a:lumMod val="75000"/>
                    <a:lumOff val="25000"/>
                  </a:schemeClr>
                </a:solidFill>
                <a:latin typeface="Kozuka Gothic Pr6N EL" pitchFamily="34" charset="-128"/>
                <a:ea typeface="Kozuka Gothic Pr6N EL" pitchFamily="34" charset="-128"/>
                <a:hlinkClick r:id="rId2"/>
              </a:rPr>
              <a:t>-total-place</a:t>
            </a:r>
            <a:endParaRPr lang="en-US" sz="900" dirty="0">
              <a:solidFill>
                <a:schemeClr val="tx1">
                  <a:lumMod val="75000"/>
                  <a:lumOff val="25000"/>
                </a:schemeClr>
              </a:solidFill>
              <a:latin typeface="Kozuka Gothic Pr6N EL" pitchFamily="34" charset="-128"/>
              <a:ea typeface="Kozuka Gothic Pr6N EL" pitchFamily="34" charset="-128"/>
            </a:endParaRPr>
          </a:p>
        </p:txBody>
      </p:sp>
      <p:pic>
        <p:nvPicPr>
          <p:cNvPr id="4" name="Picture 3"/>
          <p:cNvPicPr>
            <a:picLocks noChangeAspect="1"/>
          </p:cNvPicPr>
          <p:nvPr/>
        </p:nvPicPr>
        <p:blipFill>
          <a:blip r:embed="rId3"/>
          <a:stretch>
            <a:fillRect/>
          </a:stretch>
        </p:blipFill>
        <p:spPr>
          <a:xfrm>
            <a:off x="1134898" y="0"/>
            <a:ext cx="6876262" cy="6705600"/>
          </a:xfrm>
          <a:prstGeom prst="rect">
            <a:avLst/>
          </a:prstGeom>
        </p:spPr>
      </p:pic>
      <p:sp>
        <p:nvSpPr>
          <p:cNvPr id="6" name="Rectangle 5"/>
          <p:cNvSpPr/>
          <p:nvPr/>
        </p:nvSpPr>
        <p:spPr>
          <a:xfrm>
            <a:off x="1163320" y="4678680"/>
            <a:ext cx="3429000" cy="762000"/>
          </a:xfrm>
          <a:prstGeom prst="rect">
            <a:avLst/>
          </a:prstGeom>
          <a:noFill/>
          <a:ln w="19050">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4286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lumMod val="65000"/>
                  <a:lumOff val="35000"/>
                </a:schemeClr>
              </a:solidFill>
              <a:latin typeface="Kozuka Gothic Pr6N EL" pitchFamily="34" charset="-128"/>
              <a:ea typeface="Kozuka Gothic Pr6N EL" pitchFamily="34" charset="-128"/>
            </a:endParaRPr>
          </a:p>
        </p:txBody>
      </p:sp>
      <p:sp>
        <p:nvSpPr>
          <p:cNvPr id="5" name="TextBox 4"/>
          <p:cNvSpPr txBox="1"/>
          <p:nvPr/>
        </p:nvSpPr>
        <p:spPr>
          <a:xfrm>
            <a:off x="457200" y="2131874"/>
            <a:ext cx="8229600" cy="1754326"/>
          </a:xfrm>
          <a:prstGeom prst="rect">
            <a:avLst/>
          </a:prstGeom>
          <a:noFill/>
        </p:spPr>
        <p:txBody>
          <a:bodyPr wrap="square" rtlCol="0">
            <a:spAutoFit/>
          </a:bodyPr>
          <a:lstStyle/>
          <a:p>
            <a:r>
              <a:rPr lang="en-US" sz="5400" dirty="0" smtClean="0">
                <a:solidFill>
                  <a:schemeClr val="tx1">
                    <a:lumMod val="65000"/>
                    <a:lumOff val="35000"/>
                  </a:schemeClr>
                </a:solidFill>
                <a:latin typeface="Arial"/>
                <a:ea typeface="Kozuka Gothic Pr6N EL" pitchFamily="34" charset="-128"/>
                <a:cs typeface="Arial"/>
              </a:rPr>
              <a:t>STAKEHOLDER </a:t>
            </a:r>
          </a:p>
          <a:p>
            <a:r>
              <a:rPr lang="en-US" sz="5400" dirty="0" smtClean="0">
                <a:solidFill>
                  <a:schemeClr val="tx1">
                    <a:lumMod val="65000"/>
                    <a:lumOff val="35000"/>
                  </a:schemeClr>
                </a:solidFill>
                <a:latin typeface="Arial"/>
                <a:ea typeface="Kozuka Gothic Pr6N EL" pitchFamily="34" charset="-128"/>
                <a:cs typeface="Arial"/>
              </a:rPr>
              <a:t>MAPPING</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143000"/>
            <a:ext cx="8305800" cy="5334000"/>
          </a:xfrm>
        </p:spPr>
        <p:txBody>
          <a:bodyPr>
            <a:normAutofit/>
          </a:bodyPr>
          <a:lstStyle/>
          <a:p>
            <a:r>
              <a:rPr lang="en-US" dirty="0" smtClean="0">
                <a:latin typeface="+mn-lt"/>
              </a:rPr>
              <a:t>AGENDA</a:t>
            </a:r>
            <a:endParaRPr lang="en-US" sz="1600" dirty="0" smtClean="0">
              <a:latin typeface="+mn-lt"/>
            </a:endParaRPr>
          </a:p>
          <a:p>
            <a:endParaRPr lang="en-US" sz="1600" dirty="0" smtClean="0">
              <a:latin typeface="+mn-lt"/>
            </a:endParaRPr>
          </a:p>
          <a:p>
            <a:r>
              <a:rPr lang="en-US" sz="1600" b="1" dirty="0" smtClean="0">
                <a:latin typeface="+mn-lt"/>
              </a:rPr>
              <a:t>Saturday, January 31</a:t>
            </a:r>
          </a:p>
          <a:p>
            <a:pPr>
              <a:spcBef>
                <a:spcPts val="0"/>
              </a:spcBef>
            </a:pPr>
            <a:endParaRPr lang="en-US" sz="1600" dirty="0" smtClean="0">
              <a:latin typeface="+mn-lt"/>
            </a:endParaRPr>
          </a:p>
          <a:p>
            <a:r>
              <a:rPr lang="en-US" sz="1600" dirty="0" smtClean="0">
                <a:latin typeface="+mn-lt"/>
              </a:rPr>
              <a:t>  9:00 AM	Welcome and coffee</a:t>
            </a:r>
          </a:p>
          <a:p>
            <a:r>
              <a:rPr lang="en-US" sz="1600" dirty="0" smtClean="0">
                <a:latin typeface="+mn-lt"/>
              </a:rPr>
              <a:t>  9:15 AM	Accessibility Jam Kickoff short presentations:</a:t>
            </a:r>
          </a:p>
          <a:p>
            <a:pPr marL="1027112" lvl="1">
              <a:buFont typeface="Arial"/>
              <a:buChar char="•"/>
            </a:pPr>
            <a:r>
              <a:rPr lang="en-US" sz="1600" dirty="0" smtClean="0">
                <a:solidFill>
                  <a:schemeClr val="tx1">
                    <a:lumMod val="65000"/>
                    <a:lumOff val="35000"/>
                  </a:schemeClr>
                </a:solidFill>
                <a:latin typeface="+mn-lt"/>
              </a:rPr>
              <a:t>Bill Rodgers, Hennepin County Business Information Officer</a:t>
            </a:r>
          </a:p>
          <a:p>
            <a:pPr marL="1027112" lvl="1">
              <a:buFont typeface="Arial"/>
              <a:buChar char="•"/>
            </a:pPr>
            <a:r>
              <a:rPr lang="en-US" sz="1600" dirty="0" smtClean="0">
                <a:solidFill>
                  <a:schemeClr val="tx1">
                    <a:lumMod val="65000"/>
                    <a:lumOff val="35000"/>
                  </a:schemeClr>
                </a:solidFill>
                <a:latin typeface="+mn-lt"/>
              </a:rPr>
              <a:t>Jay Wyant, State of Minnesota Chief Information Accessibility Officer</a:t>
            </a:r>
          </a:p>
          <a:p>
            <a:pPr marL="1027112" lvl="1">
              <a:buFont typeface="Arial"/>
              <a:buChar char="•"/>
            </a:pPr>
            <a:r>
              <a:rPr lang="en-US" sz="1600" dirty="0" smtClean="0">
                <a:solidFill>
                  <a:schemeClr val="tx1">
                    <a:lumMod val="65000"/>
                    <a:lumOff val="35000"/>
                  </a:schemeClr>
                </a:solidFill>
                <a:latin typeface="+mn-lt"/>
              </a:rPr>
              <a:t>James </a:t>
            </a:r>
            <a:r>
              <a:rPr lang="en-US" sz="1600" dirty="0" err="1" smtClean="0">
                <a:solidFill>
                  <a:schemeClr val="tx1">
                    <a:lumMod val="65000"/>
                    <a:lumOff val="35000"/>
                  </a:schemeClr>
                </a:solidFill>
                <a:latin typeface="+mn-lt"/>
              </a:rPr>
              <a:t>Kauth</a:t>
            </a:r>
            <a:r>
              <a:rPr lang="en-US" sz="1600" dirty="0" smtClean="0">
                <a:solidFill>
                  <a:schemeClr val="tx1">
                    <a:lumMod val="65000"/>
                    <a:lumOff val="35000"/>
                  </a:schemeClr>
                </a:solidFill>
                <a:latin typeface="+mn-lt"/>
              </a:rPr>
              <a:t>, State of Minnesota Director of Innovation</a:t>
            </a:r>
          </a:p>
          <a:p>
            <a:pPr marL="1027112" lvl="1">
              <a:buFont typeface="Arial"/>
              <a:buChar char="•"/>
            </a:pPr>
            <a:r>
              <a:rPr lang="en-US" sz="1600" dirty="0" smtClean="0">
                <a:solidFill>
                  <a:schemeClr val="tx1">
                    <a:lumMod val="65000"/>
                    <a:lumOff val="35000"/>
                  </a:schemeClr>
                </a:solidFill>
                <a:latin typeface="+mn-lt"/>
              </a:rPr>
              <a:t>Laura Andersen, Open Twin Cities Civic Design Lead</a:t>
            </a:r>
            <a:endParaRPr lang="en-US" sz="1600" dirty="0">
              <a:solidFill>
                <a:schemeClr val="tx1">
                  <a:lumMod val="65000"/>
                  <a:lumOff val="35000"/>
                </a:schemeClr>
              </a:solidFill>
              <a:latin typeface="+mn-lt"/>
            </a:endParaRPr>
          </a:p>
          <a:p>
            <a:r>
              <a:rPr lang="en-US" sz="1600" dirty="0" smtClean="0">
                <a:latin typeface="+mn-lt"/>
              </a:rPr>
              <a:t>10:00 AM	Idea Pitching and Team Formation</a:t>
            </a:r>
          </a:p>
          <a:p>
            <a:r>
              <a:rPr lang="en-US" sz="1600" dirty="0" smtClean="0">
                <a:latin typeface="+mn-lt"/>
              </a:rPr>
              <a:t>10:30 AM	Five Whys and </a:t>
            </a:r>
            <a:r>
              <a:rPr lang="en-US" sz="1600" i="1" dirty="0" smtClean="0">
                <a:latin typeface="+mn-lt"/>
              </a:rPr>
              <a:t>How Might We</a:t>
            </a:r>
            <a:r>
              <a:rPr lang="en-US" sz="1600" dirty="0" smtClean="0">
                <a:latin typeface="+mn-lt"/>
              </a:rPr>
              <a:t>?</a:t>
            </a:r>
          </a:p>
          <a:p>
            <a:r>
              <a:rPr lang="en-US" sz="1600" dirty="0" smtClean="0">
                <a:latin typeface="+mn-lt"/>
              </a:rPr>
              <a:t>10:45 AM	Stakeholder Mapping/Empathy/Personas</a:t>
            </a:r>
          </a:p>
          <a:p>
            <a:r>
              <a:rPr lang="en-US" sz="1600" dirty="0" smtClean="0">
                <a:latin typeface="+mn-lt"/>
              </a:rPr>
              <a:t>12:00 PM	Lunch</a:t>
            </a:r>
          </a:p>
          <a:p>
            <a:r>
              <a:rPr lang="en-US" sz="1600" dirty="0" smtClean="0">
                <a:latin typeface="+mn-lt"/>
              </a:rPr>
              <a:t>1:00 PM	Journey Mapping</a:t>
            </a:r>
          </a:p>
          <a:p>
            <a:r>
              <a:rPr lang="en-US" sz="1600" dirty="0" smtClean="0">
                <a:latin typeface="+mn-lt"/>
              </a:rPr>
              <a:t>3:00 PM	Rapid Prototyping</a:t>
            </a:r>
          </a:p>
          <a:p>
            <a:r>
              <a:rPr lang="en-US" sz="1600" dirty="0" smtClean="0">
                <a:latin typeface="+mn-lt"/>
              </a:rPr>
              <a:t>4:00 PM	Presentations </a:t>
            </a:r>
          </a:p>
        </p:txBody>
      </p:sp>
      <p:sp>
        <p:nvSpPr>
          <p:cNvPr id="4" name="TextBox 3"/>
          <p:cNvSpPr txBox="1"/>
          <p:nvPr/>
        </p:nvSpPr>
        <p:spPr>
          <a:xfrm>
            <a:off x="8458200" y="6581001"/>
            <a:ext cx="685800" cy="276999"/>
          </a:xfrm>
          <a:prstGeom prst="rect">
            <a:avLst/>
          </a:prstGeom>
          <a:noFill/>
        </p:spPr>
        <p:txBody>
          <a:bodyPr wrap="square" rtlCol="0">
            <a:spAutoFit/>
          </a:bodyPr>
          <a:lstStyle/>
          <a:p>
            <a:pPr algn="ctr"/>
            <a:r>
              <a:rPr lang="en-US" sz="1200" dirty="0" smtClean="0">
                <a:solidFill>
                  <a:schemeClr val="tx1">
                    <a:lumMod val="65000"/>
                    <a:lumOff val="35000"/>
                  </a:schemeClr>
                </a:solidFill>
                <a:latin typeface="Kozuka Gothic Pr6N EL" pitchFamily="34" charset="-128"/>
                <a:ea typeface="Kozuka Gothic Pr6N EL" pitchFamily="34" charset="-128"/>
              </a:rPr>
              <a:t>2</a:t>
            </a:r>
            <a:endParaRPr lang="en-US" sz="1200" dirty="0">
              <a:solidFill>
                <a:schemeClr val="tx1">
                  <a:lumMod val="65000"/>
                  <a:lumOff val="35000"/>
                </a:schemeClr>
              </a:solidFill>
              <a:latin typeface="Kozuka Gothic Pr6N EL" pitchFamily="34" charset="-128"/>
              <a:ea typeface="Kozuka Gothic Pr6N EL" pitchFamily="34" charset="-128"/>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latin typeface="Exo" pitchFamily="50" charset="0"/>
              </a:rPr>
              <a:t>STAKEHOLDER  /ˈ</a:t>
            </a:r>
            <a:r>
              <a:rPr lang="en-US" dirty="0" err="1" smtClean="0">
                <a:latin typeface="Exo" pitchFamily="50" charset="0"/>
              </a:rPr>
              <a:t>stākˌhōldər</a:t>
            </a:r>
            <a:r>
              <a:rPr lang="en-US" dirty="0" smtClean="0">
                <a:latin typeface="Exo" pitchFamily="50" charset="0"/>
              </a:rPr>
              <a:t>/  </a:t>
            </a:r>
            <a:r>
              <a:rPr lang="en-US" i="1" dirty="0" smtClean="0">
                <a:latin typeface="Exo" pitchFamily="50" charset="0"/>
              </a:rPr>
              <a:t>noun</a:t>
            </a:r>
            <a:endParaRPr lang="en-US" dirty="0" smtClean="0">
              <a:latin typeface="Exo" pitchFamily="50" charset="0"/>
            </a:endParaRPr>
          </a:p>
          <a:p>
            <a:endParaRPr lang="en-US" dirty="0" smtClean="0">
              <a:latin typeface="Exo" pitchFamily="50" charset="0"/>
            </a:endParaRPr>
          </a:p>
          <a:p>
            <a:endParaRPr lang="en-US" dirty="0" smtClean="0">
              <a:latin typeface="Exo" pitchFamily="50" charset="0"/>
            </a:endParaRPr>
          </a:p>
          <a:p>
            <a:r>
              <a:rPr lang="en-US" dirty="0" smtClean="0">
                <a:latin typeface="Exo" pitchFamily="50" charset="0"/>
              </a:rPr>
              <a:t>A person with an interest or concern in something.</a:t>
            </a:r>
            <a:endParaRPr lang="en-US" dirty="0">
              <a:latin typeface="Exo" pitchFamily="50" charset="0"/>
            </a:endParaRP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dirty="0" smtClean="0">
              <a:latin typeface="Exo" pitchFamily="50" charset="0"/>
            </a:endParaRPr>
          </a:p>
          <a:p>
            <a:endParaRPr lang="en-US" dirty="0" smtClean="0">
              <a:latin typeface="Exo" pitchFamily="50" charset="0"/>
            </a:endParaRPr>
          </a:p>
          <a:p>
            <a:r>
              <a:rPr lang="en-US" dirty="0" smtClean="0">
                <a:latin typeface="Exo" pitchFamily="50" charset="0"/>
              </a:rPr>
              <a:t>Stakeholder maps are a critical tool of service design that documents all parties involved in or impacted by a project or change. </a:t>
            </a:r>
            <a:endParaRPr lang="en-US" dirty="0">
              <a:latin typeface="Exo" pitchFamily="50" charset="0"/>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3505200" y="2819400"/>
            <a:ext cx="2133600" cy="12954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247900" y="1752600"/>
            <a:ext cx="4648200" cy="3429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762000" y="762000"/>
            <a:ext cx="7696200" cy="54102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2" cstate="print"/>
          <a:srcRect/>
          <a:stretch>
            <a:fillRect/>
          </a:stretch>
        </p:blipFill>
        <p:spPr bwMode="auto">
          <a:xfrm>
            <a:off x="4419600" y="3200400"/>
            <a:ext cx="324465" cy="365760"/>
          </a:xfrm>
          <a:prstGeom prst="rect">
            <a:avLst/>
          </a:prstGeom>
          <a:noFill/>
          <a:ln w="9525">
            <a:noFill/>
            <a:miter lim="800000"/>
            <a:headEnd/>
            <a:tailEnd/>
          </a:ln>
        </p:spPr>
      </p:pic>
      <p:sp>
        <p:nvSpPr>
          <p:cNvPr id="31" name="Rectangle 30"/>
          <p:cNvSpPr/>
          <p:nvPr/>
        </p:nvSpPr>
        <p:spPr>
          <a:xfrm>
            <a:off x="0" y="0"/>
            <a:ext cx="5824030" cy="369332"/>
          </a:xfrm>
          <a:prstGeom prst="rect">
            <a:avLst/>
          </a:prstGeom>
        </p:spPr>
        <p:txBody>
          <a:bodyPr wrap="none">
            <a:spAutoFit/>
          </a:bodyPr>
          <a:lstStyle/>
          <a:p>
            <a:r>
              <a:rPr lang="en-US" dirty="0" smtClean="0">
                <a:solidFill>
                  <a:srgbClr val="707372"/>
                </a:solidFill>
                <a:latin typeface="Exo" pitchFamily="50" charset="0"/>
                <a:ea typeface="Batang" pitchFamily="18" charset="-127"/>
              </a:rPr>
              <a:t>PROJECT X STAKEHOLDER MAP – Constituent at center</a:t>
            </a:r>
          </a:p>
        </p:txBody>
      </p:sp>
      <p:sp>
        <p:nvSpPr>
          <p:cNvPr id="9" name="TextBox 8"/>
          <p:cNvSpPr txBox="1"/>
          <p:nvPr/>
        </p:nvSpPr>
        <p:spPr>
          <a:xfrm>
            <a:off x="0" y="6627168"/>
            <a:ext cx="8382000" cy="230832"/>
          </a:xfrm>
          <a:prstGeom prst="rect">
            <a:avLst/>
          </a:prstGeom>
          <a:noFill/>
        </p:spPr>
        <p:txBody>
          <a:bodyPr wrap="square" rtlCol="0">
            <a:spAutoFit/>
          </a:bodyPr>
          <a:lstStyle/>
          <a:p>
            <a:r>
              <a:rPr lang="en-US" sz="900" dirty="0" smtClean="0">
                <a:solidFill>
                  <a:schemeClr val="tx1">
                    <a:lumMod val="75000"/>
                    <a:lumOff val="25000"/>
                  </a:schemeClr>
                </a:solidFill>
                <a:latin typeface="Kozuka Gothic Pr6N EL" pitchFamily="34" charset="-128"/>
                <a:ea typeface="Kozuka Gothic Pr6N EL" pitchFamily="34" charset="-128"/>
              </a:rPr>
              <a:t>Icons by </a:t>
            </a:r>
            <a:r>
              <a:rPr lang="en-US" sz="900" dirty="0" err="1" smtClean="0">
                <a:solidFill>
                  <a:schemeClr val="tx1">
                    <a:lumMod val="75000"/>
                    <a:lumOff val="25000"/>
                  </a:schemeClr>
                </a:solidFill>
                <a:latin typeface="Kozuka Gothic Pr6N EL" pitchFamily="34" charset="-128"/>
                <a:ea typeface="Kozuka Gothic Pr6N EL" pitchFamily="34" charset="-128"/>
              </a:rPr>
              <a:t>TiSDT</a:t>
            </a:r>
            <a:r>
              <a:rPr lang="en-US" sz="900" dirty="0" smtClean="0">
                <a:solidFill>
                  <a:schemeClr val="tx1">
                    <a:lumMod val="75000"/>
                    <a:lumOff val="25000"/>
                  </a:schemeClr>
                </a:solidFill>
                <a:latin typeface="Kozuka Gothic Pr6N EL" pitchFamily="34" charset="-128"/>
                <a:ea typeface="Kozuka Gothic Pr6N EL" pitchFamily="34" charset="-128"/>
              </a:rPr>
              <a:t>.</a:t>
            </a:r>
            <a:endParaRPr lang="en-US" sz="900" dirty="0">
              <a:solidFill>
                <a:schemeClr val="tx1">
                  <a:lumMod val="75000"/>
                  <a:lumOff val="25000"/>
                </a:schemeClr>
              </a:solidFill>
              <a:latin typeface="Kozuka Gothic Pr6N EL" pitchFamily="34" charset="-128"/>
              <a:ea typeface="Kozuka Gothic Pr6N EL" pitchFamily="34" charset="-128"/>
            </a:endParaRPr>
          </a:p>
        </p:txBody>
      </p:sp>
      <p:sp>
        <p:nvSpPr>
          <p:cNvPr id="10" name="TextBox 9"/>
          <p:cNvSpPr txBox="1"/>
          <p:nvPr/>
        </p:nvSpPr>
        <p:spPr>
          <a:xfrm>
            <a:off x="4076699" y="3495675"/>
            <a:ext cx="1019175" cy="253916"/>
          </a:xfrm>
          <a:prstGeom prst="rect">
            <a:avLst/>
          </a:prstGeom>
          <a:noFill/>
        </p:spPr>
        <p:txBody>
          <a:bodyPr wrap="square" rtlCol="0">
            <a:spAutoFit/>
          </a:bodyPr>
          <a:lstStyle/>
          <a:p>
            <a:pPr algn="ctr"/>
            <a:r>
              <a:rPr lang="en-US" sz="1000" dirty="0" smtClean="0">
                <a:solidFill>
                  <a:schemeClr val="tx1">
                    <a:lumMod val="75000"/>
                    <a:lumOff val="25000"/>
                  </a:schemeClr>
                </a:solidFill>
              </a:rPr>
              <a:t>Constituent</a:t>
            </a:r>
            <a:endParaRPr lang="en-US" sz="1000" dirty="0">
              <a:solidFill>
                <a:schemeClr val="tx1">
                  <a:lumMod val="75000"/>
                  <a:lumOff val="25000"/>
                </a:schemeClr>
              </a:solidFill>
            </a:endParaRPr>
          </a:p>
        </p:txBody>
      </p:sp>
    </p:spTree>
    <p:extLst>
      <p:ext uri="{BB962C8B-B14F-4D97-AF65-F5344CB8AC3E}">
        <p14:creationId xmlns:p14="http://schemas.microsoft.com/office/powerpoint/2010/main" val="241195649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3505200" y="2819400"/>
            <a:ext cx="2133600" cy="12954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 name="Oval 3"/>
          <p:cNvSpPr/>
          <p:nvPr/>
        </p:nvSpPr>
        <p:spPr>
          <a:xfrm>
            <a:off x="2247900" y="1752600"/>
            <a:ext cx="4648200" cy="3429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 name="Oval 4"/>
          <p:cNvSpPr/>
          <p:nvPr/>
        </p:nvSpPr>
        <p:spPr>
          <a:xfrm>
            <a:off x="762000" y="762000"/>
            <a:ext cx="7696200" cy="54102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1026" name="Picture 2"/>
          <p:cNvPicPr>
            <a:picLocks noChangeAspect="1" noChangeArrowheads="1"/>
          </p:cNvPicPr>
          <p:nvPr/>
        </p:nvPicPr>
        <p:blipFill>
          <a:blip r:embed="rId2" cstate="print"/>
          <a:srcRect/>
          <a:stretch>
            <a:fillRect/>
          </a:stretch>
        </p:blipFill>
        <p:spPr bwMode="auto">
          <a:xfrm>
            <a:off x="4419600" y="3200400"/>
            <a:ext cx="324465" cy="365760"/>
          </a:xfrm>
          <a:prstGeom prst="rect">
            <a:avLst/>
          </a:prstGeom>
          <a:noFill/>
          <a:ln w="9525">
            <a:noFill/>
            <a:miter lim="800000"/>
            <a:headEnd/>
            <a:tailEnd/>
          </a:ln>
        </p:spPr>
      </p:pic>
      <p:sp>
        <p:nvSpPr>
          <p:cNvPr id="31" name="Rectangle 30"/>
          <p:cNvSpPr/>
          <p:nvPr/>
        </p:nvSpPr>
        <p:spPr>
          <a:xfrm>
            <a:off x="0" y="0"/>
            <a:ext cx="5872120" cy="369332"/>
          </a:xfrm>
          <a:prstGeom prst="rect">
            <a:avLst/>
          </a:prstGeom>
        </p:spPr>
        <p:txBody>
          <a:bodyPr wrap="none">
            <a:spAutoFit/>
          </a:bodyPr>
          <a:lstStyle/>
          <a:p>
            <a:r>
              <a:rPr lang="en-US" dirty="0" smtClean="0">
                <a:solidFill>
                  <a:srgbClr val="707372"/>
                </a:solidFill>
                <a:latin typeface="Exo" pitchFamily="50" charset="0"/>
                <a:ea typeface="Batang" pitchFamily="18" charset="-127"/>
              </a:rPr>
              <a:t>PROJECT X STAKEHOLDER MAP – Internal Stakeholders</a:t>
            </a:r>
          </a:p>
        </p:txBody>
      </p:sp>
      <p:pic>
        <p:nvPicPr>
          <p:cNvPr id="8" name="Picture 6"/>
          <p:cNvPicPr>
            <a:picLocks noChangeAspect="1" noChangeArrowheads="1"/>
          </p:cNvPicPr>
          <p:nvPr/>
        </p:nvPicPr>
        <p:blipFill>
          <a:blip r:embed="rId3" cstate="print"/>
          <a:srcRect/>
          <a:stretch>
            <a:fillRect/>
          </a:stretch>
        </p:blipFill>
        <p:spPr bwMode="auto">
          <a:xfrm>
            <a:off x="6019800" y="2895600"/>
            <a:ext cx="348615" cy="365760"/>
          </a:xfrm>
          <a:prstGeom prst="rect">
            <a:avLst/>
          </a:prstGeom>
          <a:noFill/>
          <a:ln w="9525">
            <a:noFill/>
            <a:miter lim="800000"/>
            <a:headEnd/>
            <a:tailEnd/>
          </a:ln>
        </p:spPr>
      </p:pic>
      <p:pic>
        <p:nvPicPr>
          <p:cNvPr id="9" name="Picture 3"/>
          <p:cNvPicPr>
            <a:picLocks noChangeAspect="1" noChangeArrowheads="1"/>
          </p:cNvPicPr>
          <p:nvPr/>
        </p:nvPicPr>
        <p:blipFill>
          <a:blip r:embed="rId4" cstate="print"/>
          <a:srcRect/>
          <a:stretch>
            <a:fillRect/>
          </a:stretch>
        </p:blipFill>
        <p:spPr bwMode="auto">
          <a:xfrm>
            <a:off x="4572000" y="4419600"/>
            <a:ext cx="298235" cy="365760"/>
          </a:xfrm>
          <a:prstGeom prst="rect">
            <a:avLst/>
          </a:prstGeom>
          <a:noFill/>
          <a:ln w="9525">
            <a:noFill/>
            <a:miter lim="800000"/>
            <a:headEnd/>
            <a:tailEnd/>
          </a:ln>
        </p:spPr>
      </p:pic>
      <p:pic>
        <p:nvPicPr>
          <p:cNvPr id="10" name="Picture 9"/>
          <p:cNvPicPr>
            <a:picLocks noChangeAspect="1" noChangeArrowheads="1"/>
          </p:cNvPicPr>
          <p:nvPr/>
        </p:nvPicPr>
        <p:blipFill>
          <a:blip r:embed="rId5" cstate="print"/>
          <a:srcRect/>
          <a:stretch>
            <a:fillRect/>
          </a:stretch>
        </p:blipFill>
        <p:spPr bwMode="auto">
          <a:xfrm>
            <a:off x="3276600" y="4038600"/>
            <a:ext cx="514350" cy="361950"/>
          </a:xfrm>
          <a:prstGeom prst="rect">
            <a:avLst/>
          </a:prstGeom>
          <a:noFill/>
          <a:ln w="9525">
            <a:noFill/>
            <a:miter lim="800000"/>
            <a:headEnd/>
            <a:tailEnd/>
          </a:ln>
        </p:spPr>
      </p:pic>
      <p:pic>
        <p:nvPicPr>
          <p:cNvPr id="11" name="Picture 10"/>
          <p:cNvPicPr>
            <a:picLocks noChangeAspect="1" noChangeArrowheads="1"/>
          </p:cNvPicPr>
          <p:nvPr/>
        </p:nvPicPr>
        <p:blipFill>
          <a:blip r:embed="rId6" cstate="print"/>
          <a:srcRect/>
          <a:stretch>
            <a:fillRect/>
          </a:stretch>
        </p:blipFill>
        <p:spPr bwMode="auto">
          <a:xfrm>
            <a:off x="4800600" y="1981200"/>
            <a:ext cx="533400" cy="381000"/>
          </a:xfrm>
          <a:prstGeom prst="rect">
            <a:avLst/>
          </a:prstGeom>
          <a:noFill/>
          <a:ln w="9525">
            <a:noFill/>
            <a:miter lim="800000"/>
            <a:headEnd/>
            <a:tailEnd/>
          </a:ln>
        </p:spPr>
      </p:pic>
      <p:pic>
        <p:nvPicPr>
          <p:cNvPr id="12" name="Picture 11"/>
          <p:cNvPicPr>
            <a:picLocks noChangeAspect="1" noChangeArrowheads="1"/>
          </p:cNvPicPr>
          <p:nvPr/>
        </p:nvPicPr>
        <p:blipFill>
          <a:blip r:embed="rId7" cstate="print"/>
          <a:srcRect/>
          <a:stretch>
            <a:fillRect/>
          </a:stretch>
        </p:blipFill>
        <p:spPr bwMode="auto">
          <a:xfrm>
            <a:off x="2667000" y="3124200"/>
            <a:ext cx="359343" cy="365760"/>
          </a:xfrm>
          <a:prstGeom prst="rect">
            <a:avLst/>
          </a:prstGeom>
          <a:noFill/>
          <a:ln w="9525">
            <a:noFill/>
            <a:miter lim="800000"/>
            <a:headEnd/>
            <a:tailEnd/>
          </a:ln>
        </p:spPr>
      </p:pic>
      <p:pic>
        <p:nvPicPr>
          <p:cNvPr id="13" name="Picture 13"/>
          <p:cNvPicPr>
            <a:picLocks noChangeAspect="1" noChangeArrowheads="1"/>
          </p:cNvPicPr>
          <p:nvPr/>
        </p:nvPicPr>
        <p:blipFill>
          <a:blip r:embed="rId8" cstate="print"/>
          <a:srcRect/>
          <a:stretch>
            <a:fillRect/>
          </a:stretch>
        </p:blipFill>
        <p:spPr bwMode="auto">
          <a:xfrm>
            <a:off x="3581400" y="2209800"/>
            <a:ext cx="352460" cy="365760"/>
          </a:xfrm>
          <a:prstGeom prst="rect">
            <a:avLst/>
          </a:prstGeom>
          <a:noFill/>
          <a:ln w="9525">
            <a:noFill/>
            <a:miter lim="800000"/>
            <a:headEnd/>
            <a:tailEnd/>
          </a:ln>
        </p:spPr>
      </p:pic>
      <p:sp>
        <p:nvSpPr>
          <p:cNvPr id="14" name="TextBox 13"/>
          <p:cNvSpPr txBox="1"/>
          <p:nvPr/>
        </p:nvSpPr>
        <p:spPr>
          <a:xfrm>
            <a:off x="4648200" y="2286000"/>
            <a:ext cx="838200" cy="400110"/>
          </a:xfrm>
          <a:prstGeom prst="rect">
            <a:avLst/>
          </a:prstGeom>
          <a:noFill/>
        </p:spPr>
        <p:txBody>
          <a:bodyPr wrap="square" rtlCol="0">
            <a:spAutoFit/>
          </a:bodyPr>
          <a:lstStyle/>
          <a:p>
            <a:pPr algn="ctr"/>
            <a:r>
              <a:rPr lang="en-US" sz="1000" dirty="0" smtClean="0">
                <a:solidFill>
                  <a:schemeClr val="tx1">
                    <a:lumMod val="75000"/>
                    <a:lumOff val="25000"/>
                  </a:schemeClr>
                </a:solidFill>
              </a:rPr>
              <a:t>Event Manager</a:t>
            </a:r>
            <a:endParaRPr lang="en-US" sz="1000" dirty="0">
              <a:solidFill>
                <a:schemeClr val="tx1">
                  <a:lumMod val="75000"/>
                  <a:lumOff val="25000"/>
                </a:schemeClr>
              </a:solidFill>
            </a:endParaRPr>
          </a:p>
        </p:txBody>
      </p:sp>
      <p:pic>
        <p:nvPicPr>
          <p:cNvPr id="15" name="Picture 14"/>
          <p:cNvPicPr>
            <a:picLocks noChangeAspect="1" noChangeArrowheads="1"/>
          </p:cNvPicPr>
          <p:nvPr/>
        </p:nvPicPr>
        <p:blipFill>
          <a:blip r:embed="rId9" cstate="print"/>
          <a:srcRect/>
          <a:stretch>
            <a:fillRect/>
          </a:stretch>
        </p:blipFill>
        <p:spPr bwMode="auto">
          <a:xfrm>
            <a:off x="5715000" y="3733800"/>
            <a:ext cx="308610" cy="365760"/>
          </a:xfrm>
          <a:prstGeom prst="rect">
            <a:avLst/>
          </a:prstGeom>
          <a:noFill/>
          <a:ln w="9525">
            <a:noFill/>
            <a:miter lim="800000"/>
            <a:headEnd/>
            <a:tailEnd/>
          </a:ln>
        </p:spPr>
      </p:pic>
      <p:sp>
        <p:nvSpPr>
          <p:cNvPr id="17" name="TextBox 16"/>
          <p:cNvSpPr txBox="1"/>
          <p:nvPr/>
        </p:nvSpPr>
        <p:spPr>
          <a:xfrm>
            <a:off x="5457825" y="4038600"/>
            <a:ext cx="838200" cy="400110"/>
          </a:xfrm>
          <a:prstGeom prst="rect">
            <a:avLst/>
          </a:prstGeom>
          <a:noFill/>
        </p:spPr>
        <p:txBody>
          <a:bodyPr wrap="square" rtlCol="0">
            <a:spAutoFit/>
          </a:bodyPr>
          <a:lstStyle/>
          <a:p>
            <a:pPr algn="ctr"/>
            <a:r>
              <a:rPr lang="en-US" sz="1000" dirty="0" smtClean="0">
                <a:solidFill>
                  <a:schemeClr val="tx1">
                    <a:lumMod val="75000"/>
                    <a:lumOff val="25000"/>
                  </a:schemeClr>
                </a:solidFill>
              </a:rPr>
              <a:t>Admin Staff</a:t>
            </a:r>
            <a:endParaRPr lang="en-US" sz="1000" dirty="0">
              <a:solidFill>
                <a:schemeClr val="tx1">
                  <a:lumMod val="75000"/>
                  <a:lumOff val="25000"/>
                </a:schemeClr>
              </a:solidFill>
            </a:endParaRPr>
          </a:p>
        </p:txBody>
      </p:sp>
      <p:sp>
        <p:nvSpPr>
          <p:cNvPr id="18" name="TextBox 17"/>
          <p:cNvSpPr txBox="1"/>
          <p:nvPr/>
        </p:nvSpPr>
        <p:spPr>
          <a:xfrm>
            <a:off x="3200400" y="4343400"/>
            <a:ext cx="609600" cy="246221"/>
          </a:xfrm>
          <a:prstGeom prst="rect">
            <a:avLst/>
          </a:prstGeom>
          <a:noFill/>
        </p:spPr>
        <p:txBody>
          <a:bodyPr wrap="square" rtlCol="0">
            <a:spAutoFit/>
          </a:bodyPr>
          <a:lstStyle/>
          <a:p>
            <a:endParaRPr lang="en-US" sz="1000" dirty="0"/>
          </a:p>
        </p:txBody>
      </p:sp>
      <p:sp>
        <p:nvSpPr>
          <p:cNvPr id="19" name="TextBox 18"/>
          <p:cNvSpPr txBox="1"/>
          <p:nvPr/>
        </p:nvSpPr>
        <p:spPr>
          <a:xfrm>
            <a:off x="3124200" y="4343400"/>
            <a:ext cx="838200" cy="400110"/>
          </a:xfrm>
          <a:prstGeom prst="rect">
            <a:avLst/>
          </a:prstGeom>
          <a:noFill/>
        </p:spPr>
        <p:txBody>
          <a:bodyPr wrap="square" rtlCol="0">
            <a:spAutoFit/>
          </a:bodyPr>
          <a:lstStyle/>
          <a:p>
            <a:pPr algn="ctr"/>
            <a:r>
              <a:rPr lang="en-US" sz="1000" dirty="0" smtClean="0">
                <a:solidFill>
                  <a:schemeClr val="tx1">
                    <a:lumMod val="75000"/>
                    <a:lumOff val="25000"/>
                  </a:schemeClr>
                </a:solidFill>
              </a:rPr>
              <a:t>Program Managers</a:t>
            </a:r>
            <a:endParaRPr lang="en-US" sz="1000" dirty="0">
              <a:solidFill>
                <a:schemeClr val="tx1">
                  <a:lumMod val="75000"/>
                  <a:lumOff val="25000"/>
                </a:schemeClr>
              </a:solidFill>
            </a:endParaRPr>
          </a:p>
        </p:txBody>
      </p:sp>
      <p:sp>
        <p:nvSpPr>
          <p:cNvPr id="21" name="TextBox 20"/>
          <p:cNvSpPr txBox="1"/>
          <p:nvPr/>
        </p:nvSpPr>
        <p:spPr>
          <a:xfrm>
            <a:off x="2438400" y="3429000"/>
            <a:ext cx="838200" cy="246221"/>
          </a:xfrm>
          <a:prstGeom prst="rect">
            <a:avLst/>
          </a:prstGeom>
          <a:noFill/>
        </p:spPr>
        <p:txBody>
          <a:bodyPr wrap="square" rtlCol="0">
            <a:spAutoFit/>
          </a:bodyPr>
          <a:lstStyle/>
          <a:p>
            <a:pPr algn="ctr"/>
            <a:r>
              <a:rPr lang="en-US" sz="1000" dirty="0" smtClean="0">
                <a:solidFill>
                  <a:schemeClr val="tx1">
                    <a:lumMod val="75000"/>
                    <a:lumOff val="25000"/>
                  </a:schemeClr>
                </a:solidFill>
              </a:rPr>
              <a:t>Web Team</a:t>
            </a:r>
            <a:endParaRPr lang="en-US" sz="1000" dirty="0">
              <a:solidFill>
                <a:schemeClr val="tx1">
                  <a:lumMod val="75000"/>
                  <a:lumOff val="25000"/>
                </a:schemeClr>
              </a:solidFill>
            </a:endParaRPr>
          </a:p>
        </p:txBody>
      </p:sp>
      <p:sp>
        <p:nvSpPr>
          <p:cNvPr id="22" name="TextBox 21"/>
          <p:cNvSpPr txBox="1"/>
          <p:nvPr/>
        </p:nvSpPr>
        <p:spPr>
          <a:xfrm>
            <a:off x="5791200" y="3200400"/>
            <a:ext cx="838200" cy="400110"/>
          </a:xfrm>
          <a:prstGeom prst="rect">
            <a:avLst/>
          </a:prstGeom>
          <a:noFill/>
        </p:spPr>
        <p:txBody>
          <a:bodyPr wrap="square" rtlCol="0">
            <a:spAutoFit/>
          </a:bodyPr>
          <a:lstStyle/>
          <a:p>
            <a:pPr algn="ctr"/>
            <a:r>
              <a:rPr lang="en-US" sz="1000" dirty="0" smtClean="0">
                <a:solidFill>
                  <a:schemeClr val="tx1">
                    <a:lumMod val="75000"/>
                    <a:lumOff val="25000"/>
                  </a:schemeClr>
                </a:solidFill>
              </a:rPr>
              <a:t>Grant Writers</a:t>
            </a:r>
            <a:endParaRPr lang="en-US" sz="1000" dirty="0">
              <a:solidFill>
                <a:schemeClr val="tx1">
                  <a:lumMod val="75000"/>
                  <a:lumOff val="25000"/>
                </a:schemeClr>
              </a:solidFill>
            </a:endParaRPr>
          </a:p>
        </p:txBody>
      </p:sp>
      <p:sp>
        <p:nvSpPr>
          <p:cNvPr id="23" name="TextBox 22"/>
          <p:cNvSpPr txBox="1"/>
          <p:nvPr/>
        </p:nvSpPr>
        <p:spPr>
          <a:xfrm>
            <a:off x="4267200" y="4724400"/>
            <a:ext cx="838200" cy="400110"/>
          </a:xfrm>
          <a:prstGeom prst="rect">
            <a:avLst/>
          </a:prstGeom>
          <a:noFill/>
        </p:spPr>
        <p:txBody>
          <a:bodyPr wrap="square" rtlCol="0">
            <a:spAutoFit/>
          </a:bodyPr>
          <a:lstStyle/>
          <a:p>
            <a:pPr algn="ctr"/>
            <a:r>
              <a:rPr lang="en-US" sz="1000" dirty="0" smtClean="0">
                <a:solidFill>
                  <a:schemeClr val="tx1">
                    <a:lumMod val="75000"/>
                    <a:lumOff val="25000"/>
                  </a:schemeClr>
                </a:solidFill>
              </a:rPr>
              <a:t>Executive Director</a:t>
            </a:r>
            <a:endParaRPr lang="en-US" sz="1000" dirty="0">
              <a:solidFill>
                <a:schemeClr val="tx1">
                  <a:lumMod val="75000"/>
                  <a:lumOff val="25000"/>
                </a:schemeClr>
              </a:solidFill>
            </a:endParaRPr>
          </a:p>
        </p:txBody>
      </p:sp>
      <p:sp>
        <p:nvSpPr>
          <p:cNvPr id="24" name="TextBox 23"/>
          <p:cNvSpPr txBox="1"/>
          <p:nvPr/>
        </p:nvSpPr>
        <p:spPr>
          <a:xfrm>
            <a:off x="3248025" y="2514600"/>
            <a:ext cx="914400" cy="246221"/>
          </a:xfrm>
          <a:prstGeom prst="rect">
            <a:avLst/>
          </a:prstGeom>
          <a:noFill/>
        </p:spPr>
        <p:txBody>
          <a:bodyPr wrap="square" rtlCol="0">
            <a:spAutoFit/>
          </a:bodyPr>
          <a:lstStyle/>
          <a:p>
            <a:pPr algn="ctr"/>
            <a:r>
              <a:rPr lang="en-US" sz="1000" dirty="0" smtClean="0">
                <a:solidFill>
                  <a:schemeClr val="tx1">
                    <a:lumMod val="75000"/>
                    <a:lumOff val="25000"/>
                  </a:schemeClr>
                </a:solidFill>
              </a:rPr>
              <a:t>Development</a:t>
            </a:r>
            <a:endParaRPr lang="en-US" sz="1000" dirty="0">
              <a:solidFill>
                <a:schemeClr val="tx1">
                  <a:lumMod val="75000"/>
                  <a:lumOff val="25000"/>
                </a:schemeClr>
              </a:solidFill>
            </a:endParaRPr>
          </a:p>
        </p:txBody>
      </p:sp>
      <p:sp>
        <p:nvSpPr>
          <p:cNvPr id="37" name="TextBox 36"/>
          <p:cNvSpPr txBox="1"/>
          <p:nvPr/>
        </p:nvSpPr>
        <p:spPr>
          <a:xfrm>
            <a:off x="0" y="6627168"/>
            <a:ext cx="8382000" cy="230832"/>
          </a:xfrm>
          <a:prstGeom prst="rect">
            <a:avLst/>
          </a:prstGeom>
          <a:noFill/>
        </p:spPr>
        <p:txBody>
          <a:bodyPr wrap="square" rtlCol="0">
            <a:spAutoFit/>
          </a:bodyPr>
          <a:lstStyle/>
          <a:p>
            <a:r>
              <a:rPr lang="en-US" sz="900" dirty="0" smtClean="0">
                <a:solidFill>
                  <a:schemeClr val="tx1">
                    <a:lumMod val="75000"/>
                    <a:lumOff val="25000"/>
                  </a:schemeClr>
                </a:solidFill>
                <a:latin typeface="Kozuka Gothic Pr6N EL" pitchFamily="34" charset="-128"/>
                <a:ea typeface="Kozuka Gothic Pr6N EL" pitchFamily="34" charset="-128"/>
              </a:rPr>
              <a:t>Icons by </a:t>
            </a:r>
            <a:r>
              <a:rPr lang="en-US" sz="900" dirty="0" err="1" smtClean="0">
                <a:solidFill>
                  <a:schemeClr val="tx1">
                    <a:lumMod val="75000"/>
                    <a:lumOff val="25000"/>
                  </a:schemeClr>
                </a:solidFill>
                <a:latin typeface="Kozuka Gothic Pr6N EL" pitchFamily="34" charset="-128"/>
                <a:ea typeface="Kozuka Gothic Pr6N EL" pitchFamily="34" charset="-128"/>
              </a:rPr>
              <a:t>TiSDT</a:t>
            </a:r>
            <a:r>
              <a:rPr lang="en-US" sz="900" dirty="0" smtClean="0">
                <a:solidFill>
                  <a:schemeClr val="tx1">
                    <a:lumMod val="75000"/>
                    <a:lumOff val="25000"/>
                  </a:schemeClr>
                </a:solidFill>
                <a:latin typeface="Kozuka Gothic Pr6N EL" pitchFamily="34" charset="-128"/>
                <a:ea typeface="Kozuka Gothic Pr6N EL" pitchFamily="34" charset="-128"/>
              </a:rPr>
              <a:t>.</a:t>
            </a:r>
            <a:endParaRPr lang="en-US" sz="900" dirty="0">
              <a:solidFill>
                <a:schemeClr val="tx1">
                  <a:lumMod val="75000"/>
                  <a:lumOff val="25000"/>
                </a:schemeClr>
              </a:solidFill>
              <a:latin typeface="Kozuka Gothic Pr6N EL" pitchFamily="34" charset="-128"/>
              <a:ea typeface="Kozuka Gothic Pr6N EL" pitchFamily="34" charset="-128"/>
            </a:endParaRPr>
          </a:p>
        </p:txBody>
      </p:sp>
      <p:sp>
        <p:nvSpPr>
          <p:cNvPr id="36" name="TextBox 35"/>
          <p:cNvSpPr txBox="1"/>
          <p:nvPr/>
        </p:nvSpPr>
        <p:spPr>
          <a:xfrm>
            <a:off x="4076699" y="3495675"/>
            <a:ext cx="1019175" cy="253916"/>
          </a:xfrm>
          <a:prstGeom prst="rect">
            <a:avLst/>
          </a:prstGeom>
          <a:noFill/>
        </p:spPr>
        <p:txBody>
          <a:bodyPr wrap="square" rtlCol="0">
            <a:spAutoFit/>
          </a:bodyPr>
          <a:lstStyle/>
          <a:p>
            <a:pPr algn="ctr"/>
            <a:r>
              <a:rPr lang="en-US" sz="1000" dirty="0" smtClean="0">
                <a:solidFill>
                  <a:schemeClr val="tx1">
                    <a:lumMod val="75000"/>
                    <a:lumOff val="25000"/>
                  </a:schemeClr>
                </a:solidFill>
              </a:rPr>
              <a:t>Constituent</a:t>
            </a:r>
            <a:endParaRPr lang="en-US" sz="1000" dirty="0">
              <a:solidFill>
                <a:schemeClr val="tx1">
                  <a:lumMod val="75000"/>
                  <a:lumOff val="25000"/>
                </a:schemeClr>
              </a:solidFill>
            </a:endParaRPr>
          </a:p>
        </p:txBody>
      </p:sp>
    </p:spTree>
    <p:extLst>
      <p:ext uri="{BB962C8B-B14F-4D97-AF65-F5344CB8AC3E}">
        <p14:creationId xmlns:p14="http://schemas.microsoft.com/office/powerpoint/2010/main" val="391035558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3505200" y="2819400"/>
            <a:ext cx="2133600" cy="12954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 name="Oval 3"/>
          <p:cNvSpPr/>
          <p:nvPr/>
        </p:nvSpPr>
        <p:spPr>
          <a:xfrm>
            <a:off x="2247900" y="1752600"/>
            <a:ext cx="4648200" cy="3429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 name="Oval 4"/>
          <p:cNvSpPr/>
          <p:nvPr/>
        </p:nvSpPr>
        <p:spPr>
          <a:xfrm>
            <a:off x="762000" y="762000"/>
            <a:ext cx="7696200" cy="54102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1026" name="Picture 2"/>
          <p:cNvPicPr>
            <a:picLocks noChangeAspect="1" noChangeArrowheads="1"/>
          </p:cNvPicPr>
          <p:nvPr/>
        </p:nvPicPr>
        <p:blipFill>
          <a:blip r:embed="rId2" cstate="print"/>
          <a:srcRect/>
          <a:stretch>
            <a:fillRect/>
          </a:stretch>
        </p:blipFill>
        <p:spPr bwMode="auto">
          <a:xfrm>
            <a:off x="4419600" y="3200400"/>
            <a:ext cx="324465" cy="365760"/>
          </a:xfrm>
          <a:prstGeom prst="rect">
            <a:avLst/>
          </a:prstGeom>
          <a:noFill/>
          <a:ln w="9525">
            <a:noFill/>
            <a:miter lim="800000"/>
            <a:headEnd/>
            <a:tailEnd/>
          </a:ln>
        </p:spPr>
      </p:pic>
      <p:sp>
        <p:nvSpPr>
          <p:cNvPr id="31" name="Rectangle 30"/>
          <p:cNvSpPr/>
          <p:nvPr/>
        </p:nvSpPr>
        <p:spPr>
          <a:xfrm>
            <a:off x="0" y="0"/>
            <a:ext cx="5949064" cy="369332"/>
          </a:xfrm>
          <a:prstGeom prst="rect">
            <a:avLst/>
          </a:prstGeom>
        </p:spPr>
        <p:txBody>
          <a:bodyPr wrap="none">
            <a:spAutoFit/>
          </a:bodyPr>
          <a:lstStyle/>
          <a:p>
            <a:r>
              <a:rPr lang="en-US" dirty="0" smtClean="0">
                <a:solidFill>
                  <a:srgbClr val="707372"/>
                </a:solidFill>
                <a:latin typeface="Exo" pitchFamily="50" charset="0"/>
                <a:ea typeface="Batang" pitchFamily="18" charset="-127"/>
              </a:rPr>
              <a:t>PROJECT X STAKEHOLDER MAP – External Stakeholders</a:t>
            </a:r>
          </a:p>
        </p:txBody>
      </p:sp>
      <p:pic>
        <p:nvPicPr>
          <p:cNvPr id="8" name="Picture 6"/>
          <p:cNvPicPr>
            <a:picLocks noChangeAspect="1" noChangeArrowheads="1"/>
          </p:cNvPicPr>
          <p:nvPr/>
        </p:nvPicPr>
        <p:blipFill>
          <a:blip r:embed="rId3" cstate="print"/>
          <a:srcRect/>
          <a:stretch>
            <a:fillRect/>
          </a:stretch>
        </p:blipFill>
        <p:spPr bwMode="auto">
          <a:xfrm>
            <a:off x="6019800" y="2895600"/>
            <a:ext cx="348615" cy="365760"/>
          </a:xfrm>
          <a:prstGeom prst="rect">
            <a:avLst/>
          </a:prstGeom>
          <a:noFill/>
          <a:ln w="9525">
            <a:noFill/>
            <a:miter lim="800000"/>
            <a:headEnd/>
            <a:tailEnd/>
          </a:ln>
        </p:spPr>
      </p:pic>
      <p:pic>
        <p:nvPicPr>
          <p:cNvPr id="9" name="Picture 3"/>
          <p:cNvPicPr>
            <a:picLocks noChangeAspect="1" noChangeArrowheads="1"/>
          </p:cNvPicPr>
          <p:nvPr/>
        </p:nvPicPr>
        <p:blipFill>
          <a:blip r:embed="rId4" cstate="print"/>
          <a:srcRect/>
          <a:stretch>
            <a:fillRect/>
          </a:stretch>
        </p:blipFill>
        <p:spPr bwMode="auto">
          <a:xfrm>
            <a:off x="4572000" y="4419600"/>
            <a:ext cx="298235" cy="365760"/>
          </a:xfrm>
          <a:prstGeom prst="rect">
            <a:avLst/>
          </a:prstGeom>
          <a:noFill/>
          <a:ln w="9525">
            <a:noFill/>
            <a:miter lim="800000"/>
            <a:headEnd/>
            <a:tailEnd/>
          </a:ln>
        </p:spPr>
      </p:pic>
      <p:pic>
        <p:nvPicPr>
          <p:cNvPr id="10" name="Picture 9"/>
          <p:cNvPicPr>
            <a:picLocks noChangeAspect="1" noChangeArrowheads="1"/>
          </p:cNvPicPr>
          <p:nvPr/>
        </p:nvPicPr>
        <p:blipFill>
          <a:blip r:embed="rId5" cstate="print"/>
          <a:srcRect/>
          <a:stretch>
            <a:fillRect/>
          </a:stretch>
        </p:blipFill>
        <p:spPr bwMode="auto">
          <a:xfrm>
            <a:off x="3276600" y="4038600"/>
            <a:ext cx="514350" cy="361950"/>
          </a:xfrm>
          <a:prstGeom prst="rect">
            <a:avLst/>
          </a:prstGeom>
          <a:noFill/>
          <a:ln w="9525">
            <a:noFill/>
            <a:miter lim="800000"/>
            <a:headEnd/>
            <a:tailEnd/>
          </a:ln>
        </p:spPr>
      </p:pic>
      <p:pic>
        <p:nvPicPr>
          <p:cNvPr id="11" name="Picture 10"/>
          <p:cNvPicPr>
            <a:picLocks noChangeAspect="1" noChangeArrowheads="1"/>
          </p:cNvPicPr>
          <p:nvPr/>
        </p:nvPicPr>
        <p:blipFill>
          <a:blip r:embed="rId6" cstate="print"/>
          <a:srcRect/>
          <a:stretch>
            <a:fillRect/>
          </a:stretch>
        </p:blipFill>
        <p:spPr bwMode="auto">
          <a:xfrm>
            <a:off x="4800600" y="1981200"/>
            <a:ext cx="533400" cy="381000"/>
          </a:xfrm>
          <a:prstGeom prst="rect">
            <a:avLst/>
          </a:prstGeom>
          <a:noFill/>
          <a:ln w="9525">
            <a:noFill/>
            <a:miter lim="800000"/>
            <a:headEnd/>
            <a:tailEnd/>
          </a:ln>
        </p:spPr>
      </p:pic>
      <p:pic>
        <p:nvPicPr>
          <p:cNvPr id="12" name="Picture 11"/>
          <p:cNvPicPr>
            <a:picLocks noChangeAspect="1" noChangeArrowheads="1"/>
          </p:cNvPicPr>
          <p:nvPr/>
        </p:nvPicPr>
        <p:blipFill>
          <a:blip r:embed="rId7" cstate="print"/>
          <a:srcRect/>
          <a:stretch>
            <a:fillRect/>
          </a:stretch>
        </p:blipFill>
        <p:spPr bwMode="auto">
          <a:xfrm>
            <a:off x="2667000" y="3124200"/>
            <a:ext cx="359343" cy="365760"/>
          </a:xfrm>
          <a:prstGeom prst="rect">
            <a:avLst/>
          </a:prstGeom>
          <a:noFill/>
          <a:ln w="9525">
            <a:noFill/>
            <a:miter lim="800000"/>
            <a:headEnd/>
            <a:tailEnd/>
          </a:ln>
        </p:spPr>
      </p:pic>
      <p:pic>
        <p:nvPicPr>
          <p:cNvPr id="13" name="Picture 13"/>
          <p:cNvPicPr>
            <a:picLocks noChangeAspect="1" noChangeArrowheads="1"/>
          </p:cNvPicPr>
          <p:nvPr/>
        </p:nvPicPr>
        <p:blipFill>
          <a:blip r:embed="rId8" cstate="print"/>
          <a:srcRect/>
          <a:stretch>
            <a:fillRect/>
          </a:stretch>
        </p:blipFill>
        <p:spPr bwMode="auto">
          <a:xfrm>
            <a:off x="3581400" y="2209800"/>
            <a:ext cx="352460" cy="365760"/>
          </a:xfrm>
          <a:prstGeom prst="rect">
            <a:avLst/>
          </a:prstGeom>
          <a:noFill/>
          <a:ln w="9525">
            <a:noFill/>
            <a:miter lim="800000"/>
            <a:headEnd/>
            <a:tailEnd/>
          </a:ln>
        </p:spPr>
      </p:pic>
      <p:sp>
        <p:nvSpPr>
          <p:cNvPr id="14" name="TextBox 13"/>
          <p:cNvSpPr txBox="1"/>
          <p:nvPr/>
        </p:nvSpPr>
        <p:spPr>
          <a:xfrm>
            <a:off x="4648200" y="2286000"/>
            <a:ext cx="838200" cy="400110"/>
          </a:xfrm>
          <a:prstGeom prst="rect">
            <a:avLst/>
          </a:prstGeom>
          <a:noFill/>
        </p:spPr>
        <p:txBody>
          <a:bodyPr wrap="square" rtlCol="0">
            <a:spAutoFit/>
          </a:bodyPr>
          <a:lstStyle/>
          <a:p>
            <a:pPr algn="ctr"/>
            <a:r>
              <a:rPr lang="en-US" sz="1000" dirty="0" smtClean="0">
                <a:solidFill>
                  <a:schemeClr val="tx1">
                    <a:lumMod val="75000"/>
                    <a:lumOff val="25000"/>
                  </a:schemeClr>
                </a:solidFill>
              </a:rPr>
              <a:t>Event Manager</a:t>
            </a:r>
            <a:endParaRPr lang="en-US" sz="1000" dirty="0">
              <a:solidFill>
                <a:schemeClr val="tx1">
                  <a:lumMod val="75000"/>
                  <a:lumOff val="25000"/>
                </a:schemeClr>
              </a:solidFill>
            </a:endParaRPr>
          </a:p>
        </p:txBody>
      </p:sp>
      <p:pic>
        <p:nvPicPr>
          <p:cNvPr id="15" name="Picture 14"/>
          <p:cNvPicPr>
            <a:picLocks noChangeAspect="1" noChangeArrowheads="1"/>
          </p:cNvPicPr>
          <p:nvPr/>
        </p:nvPicPr>
        <p:blipFill>
          <a:blip r:embed="rId9" cstate="print"/>
          <a:srcRect/>
          <a:stretch>
            <a:fillRect/>
          </a:stretch>
        </p:blipFill>
        <p:spPr bwMode="auto">
          <a:xfrm>
            <a:off x="5715000" y="3733800"/>
            <a:ext cx="308610" cy="365760"/>
          </a:xfrm>
          <a:prstGeom prst="rect">
            <a:avLst/>
          </a:prstGeom>
          <a:noFill/>
          <a:ln w="9525">
            <a:noFill/>
            <a:miter lim="800000"/>
            <a:headEnd/>
            <a:tailEnd/>
          </a:ln>
        </p:spPr>
      </p:pic>
      <p:sp>
        <p:nvSpPr>
          <p:cNvPr id="17" name="TextBox 16"/>
          <p:cNvSpPr txBox="1"/>
          <p:nvPr/>
        </p:nvSpPr>
        <p:spPr>
          <a:xfrm>
            <a:off x="5457825" y="4038600"/>
            <a:ext cx="838200" cy="400110"/>
          </a:xfrm>
          <a:prstGeom prst="rect">
            <a:avLst/>
          </a:prstGeom>
          <a:noFill/>
        </p:spPr>
        <p:txBody>
          <a:bodyPr wrap="square" rtlCol="0">
            <a:spAutoFit/>
          </a:bodyPr>
          <a:lstStyle/>
          <a:p>
            <a:pPr algn="ctr"/>
            <a:r>
              <a:rPr lang="en-US" sz="1000" dirty="0" smtClean="0">
                <a:solidFill>
                  <a:schemeClr val="tx1">
                    <a:lumMod val="75000"/>
                    <a:lumOff val="25000"/>
                  </a:schemeClr>
                </a:solidFill>
              </a:rPr>
              <a:t>Admin Staff</a:t>
            </a:r>
            <a:endParaRPr lang="en-US" sz="1000" dirty="0">
              <a:solidFill>
                <a:schemeClr val="tx1">
                  <a:lumMod val="75000"/>
                  <a:lumOff val="25000"/>
                </a:schemeClr>
              </a:solidFill>
            </a:endParaRPr>
          </a:p>
        </p:txBody>
      </p:sp>
      <p:sp>
        <p:nvSpPr>
          <p:cNvPr id="18" name="TextBox 17"/>
          <p:cNvSpPr txBox="1"/>
          <p:nvPr/>
        </p:nvSpPr>
        <p:spPr>
          <a:xfrm>
            <a:off x="3200400" y="4343400"/>
            <a:ext cx="609600" cy="246221"/>
          </a:xfrm>
          <a:prstGeom prst="rect">
            <a:avLst/>
          </a:prstGeom>
          <a:noFill/>
        </p:spPr>
        <p:txBody>
          <a:bodyPr wrap="square" rtlCol="0">
            <a:spAutoFit/>
          </a:bodyPr>
          <a:lstStyle/>
          <a:p>
            <a:endParaRPr lang="en-US" sz="1000" dirty="0"/>
          </a:p>
        </p:txBody>
      </p:sp>
      <p:sp>
        <p:nvSpPr>
          <p:cNvPr id="19" name="TextBox 18"/>
          <p:cNvSpPr txBox="1"/>
          <p:nvPr/>
        </p:nvSpPr>
        <p:spPr>
          <a:xfrm>
            <a:off x="3124200" y="4343400"/>
            <a:ext cx="838200" cy="400110"/>
          </a:xfrm>
          <a:prstGeom prst="rect">
            <a:avLst/>
          </a:prstGeom>
          <a:noFill/>
        </p:spPr>
        <p:txBody>
          <a:bodyPr wrap="square" rtlCol="0">
            <a:spAutoFit/>
          </a:bodyPr>
          <a:lstStyle/>
          <a:p>
            <a:pPr algn="ctr"/>
            <a:r>
              <a:rPr lang="en-US" sz="1000" dirty="0" smtClean="0">
                <a:solidFill>
                  <a:schemeClr val="tx1">
                    <a:lumMod val="75000"/>
                    <a:lumOff val="25000"/>
                  </a:schemeClr>
                </a:solidFill>
              </a:rPr>
              <a:t>Program Managers</a:t>
            </a:r>
            <a:endParaRPr lang="en-US" sz="1000" dirty="0">
              <a:solidFill>
                <a:schemeClr val="tx1">
                  <a:lumMod val="75000"/>
                  <a:lumOff val="25000"/>
                </a:schemeClr>
              </a:solidFill>
            </a:endParaRPr>
          </a:p>
        </p:txBody>
      </p:sp>
      <p:sp>
        <p:nvSpPr>
          <p:cNvPr id="21" name="TextBox 20"/>
          <p:cNvSpPr txBox="1"/>
          <p:nvPr/>
        </p:nvSpPr>
        <p:spPr>
          <a:xfrm>
            <a:off x="2438400" y="3429000"/>
            <a:ext cx="838200" cy="246221"/>
          </a:xfrm>
          <a:prstGeom prst="rect">
            <a:avLst/>
          </a:prstGeom>
          <a:noFill/>
        </p:spPr>
        <p:txBody>
          <a:bodyPr wrap="square" rtlCol="0">
            <a:spAutoFit/>
          </a:bodyPr>
          <a:lstStyle/>
          <a:p>
            <a:pPr algn="ctr"/>
            <a:r>
              <a:rPr lang="en-US" sz="1000" dirty="0" smtClean="0">
                <a:solidFill>
                  <a:schemeClr val="tx1">
                    <a:lumMod val="75000"/>
                    <a:lumOff val="25000"/>
                  </a:schemeClr>
                </a:solidFill>
              </a:rPr>
              <a:t>Web Team</a:t>
            </a:r>
            <a:endParaRPr lang="en-US" sz="1000" dirty="0">
              <a:solidFill>
                <a:schemeClr val="tx1">
                  <a:lumMod val="75000"/>
                  <a:lumOff val="25000"/>
                </a:schemeClr>
              </a:solidFill>
            </a:endParaRPr>
          </a:p>
        </p:txBody>
      </p:sp>
      <p:sp>
        <p:nvSpPr>
          <p:cNvPr id="22" name="TextBox 21"/>
          <p:cNvSpPr txBox="1"/>
          <p:nvPr/>
        </p:nvSpPr>
        <p:spPr>
          <a:xfrm>
            <a:off x="5791200" y="3200400"/>
            <a:ext cx="838200" cy="400110"/>
          </a:xfrm>
          <a:prstGeom prst="rect">
            <a:avLst/>
          </a:prstGeom>
          <a:noFill/>
        </p:spPr>
        <p:txBody>
          <a:bodyPr wrap="square" rtlCol="0">
            <a:spAutoFit/>
          </a:bodyPr>
          <a:lstStyle/>
          <a:p>
            <a:pPr algn="ctr"/>
            <a:r>
              <a:rPr lang="en-US" sz="1000" dirty="0" smtClean="0">
                <a:solidFill>
                  <a:schemeClr val="tx1">
                    <a:lumMod val="75000"/>
                    <a:lumOff val="25000"/>
                  </a:schemeClr>
                </a:solidFill>
              </a:rPr>
              <a:t>Grant Writers</a:t>
            </a:r>
            <a:endParaRPr lang="en-US" sz="1000" dirty="0">
              <a:solidFill>
                <a:schemeClr val="tx1">
                  <a:lumMod val="75000"/>
                  <a:lumOff val="25000"/>
                </a:schemeClr>
              </a:solidFill>
            </a:endParaRPr>
          </a:p>
        </p:txBody>
      </p:sp>
      <p:sp>
        <p:nvSpPr>
          <p:cNvPr id="23" name="TextBox 22"/>
          <p:cNvSpPr txBox="1"/>
          <p:nvPr/>
        </p:nvSpPr>
        <p:spPr>
          <a:xfrm>
            <a:off x="4267200" y="4724400"/>
            <a:ext cx="838200" cy="400110"/>
          </a:xfrm>
          <a:prstGeom prst="rect">
            <a:avLst/>
          </a:prstGeom>
          <a:noFill/>
        </p:spPr>
        <p:txBody>
          <a:bodyPr wrap="square" rtlCol="0">
            <a:spAutoFit/>
          </a:bodyPr>
          <a:lstStyle/>
          <a:p>
            <a:pPr algn="ctr"/>
            <a:r>
              <a:rPr lang="en-US" sz="1000" dirty="0" smtClean="0">
                <a:solidFill>
                  <a:schemeClr val="tx1">
                    <a:lumMod val="75000"/>
                    <a:lumOff val="25000"/>
                  </a:schemeClr>
                </a:solidFill>
              </a:rPr>
              <a:t>Executive Director</a:t>
            </a:r>
            <a:endParaRPr lang="en-US" sz="1000" dirty="0">
              <a:solidFill>
                <a:schemeClr val="tx1">
                  <a:lumMod val="75000"/>
                  <a:lumOff val="25000"/>
                </a:schemeClr>
              </a:solidFill>
            </a:endParaRPr>
          </a:p>
        </p:txBody>
      </p:sp>
      <p:sp>
        <p:nvSpPr>
          <p:cNvPr id="24" name="TextBox 23"/>
          <p:cNvSpPr txBox="1"/>
          <p:nvPr/>
        </p:nvSpPr>
        <p:spPr>
          <a:xfrm>
            <a:off x="3248025" y="2514600"/>
            <a:ext cx="914400" cy="246221"/>
          </a:xfrm>
          <a:prstGeom prst="rect">
            <a:avLst/>
          </a:prstGeom>
          <a:noFill/>
        </p:spPr>
        <p:txBody>
          <a:bodyPr wrap="square" rtlCol="0">
            <a:spAutoFit/>
          </a:bodyPr>
          <a:lstStyle/>
          <a:p>
            <a:pPr algn="ctr"/>
            <a:r>
              <a:rPr lang="en-US" sz="1000" dirty="0" smtClean="0">
                <a:solidFill>
                  <a:schemeClr val="tx1">
                    <a:lumMod val="75000"/>
                    <a:lumOff val="25000"/>
                  </a:schemeClr>
                </a:solidFill>
              </a:rPr>
              <a:t>Development</a:t>
            </a:r>
            <a:endParaRPr lang="en-US" sz="1000" dirty="0">
              <a:solidFill>
                <a:schemeClr val="tx1">
                  <a:lumMod val="75000"/>
                  <a:lumOff val="25000"/>
                </a:schemeClr>
              </a:solidFill>
            </a:endParaRPr>
          </a:p>
        </p:txBody>
      </p:sp>
      <p:pic>
        <p:nvPicPr>
          <p:cNvPr id="2051" name="Picture 3"/>
          <p:cNvPicPr>
            <a:picLocks noChangeAspect="1" noChangeArrowheads="1"/>
          </p:cNvPicPr>
          <p:nvPr/>
        </p:nvPicPr>
        <p:blipFill>
          <a:blip r:embed="rId10" cstate="print"/>
          <a:srcRect/>
          <a:stretch>
            <a:fillRect/>
          </a:stretch>
        </p:blipFill>
        <p:spPr bwMode="auto">
          <a:xfrm>
            <a:off x="3581400" y="990600"/>
            <a:ext cx="365760" cy="365760"/>
          </a:xfrm>
          <a:prstGeom prst="rect">
            <a:avLst/>
          </a:prstGeom>
          <a:noFill/>
          <a:ln w="9525">
            <a:noFill/>
            <a:miter lim="800000"/>
            <a:headEnd/>
            <a:tailEnd/>
          </a:ln>
        </p:spPr>
      </p:pic>
      <p:sp>
        <p:nvSpPr>
          <p:cNvPr id="25" name="TextBox 24"/>
          <p:cNvSpPr txBox="1"/>
          <p:nvPr/>
        </p:nvSpPr>
        <p:spPr>
          <a:xfrm>
            <a:off x="3305175" y="1295400"/>
            <a:ext cx="914400" cy="400110"/>
          </a:xfrm>
          <a:prstGeom prst="rect">
            <a:avLst/>
          </a:prstGeom>
          <a:noFill/>
        </p:spPr>
        <p:txBody>
          <a:bodyPr wrap="square" rtlCol="0">
            <a:spAutoFit/>
          </a:bodyPr>
          <a:lstStyle/>
          <a:p>
            <a:pPr algn="ctr"/>
            <a:r>
              <a:rPr lang="en-US" sz="1000" dirty="0" smtClean="0">
                <a:solidFill>
                  <a:schemeClr val="tx1">
                    <a:lumMod val="75000"/>
                    <a:lumOff val="25000"/>
                  </a:schemeClr>
                </a:solidFill>
              </a:rPr>
              <a:t>Board Members</a:t>
            </a:r>
            <a:endParaRPr lang="en-US" sz="1000" dirty="0">
              <a:solidFill>
                <a:schemeClr val="tx1">
                  <a:lumMod val="75000"/>
                  <a:lumOff val="25000"/>
                </a:schemeClr>
              </a:solidFill>
            </a:endParaRPr>
          </a:p>
        </p:txBody>
      </p:sp>
      <p:pic>
        <p:nvPicPr>
          <p:cNvPr id="27" name="Picture 14"/>
          <p:cNvPicPr>
            <a:picLocks noChangeAspect="1" noChangeArrowheads="1"/>
          </p:cNvPicPr>
          <p:nvPr/>
        </p:nvPicPr>
        <p:blipFill>
          <a:blip r:embed="rId11" cstate="print"/>
          <a:srcRect/>
          <a:stretch>
            <a:fillRect/>
          </a:stretch>
        </p:blipFill>
        <p:spPr bwMode="auto">
          <a:xfrm>
            <a:off x="1447800" y="3048000"/>
            <a:ext cx="372292" cy="365760"/>
          </a:xfrm>
          <a:prstGeom prst="rect">
            <a:avLst/>
          </a:prstGeom>
          <a:noFill/>
          <a:ln w="9525">
            <a:noFill/>
            <a:miter lim="800000"/>
            <a:headEnd/>
            <a:tailEnd/>
          </a:ln>
        </p:spPr>
      </p:pic>
      <p:sp>
        <p:nvSpPr>
          <p:cNvPr id="28" name="TextBox 27"/>
          <p:cNvSpPr txBox="1"/>
          <p:nvPr/>
        </p:nvSpPr>
        <p:spPr>
          <a:xfrm>
            <a:off x="1190625" y="3352800"/>
            <a:ext cx="914400" cy="400110"/>
          </a:xfrm>
          <a:prstGeom prst="rect">
            <a:avLst/>
          </a:prstGeom>
          <a:noFill/>
        </p:spPr>
        <p:txBody>
          <a:bodyPr wrap="square" rtlCol="0">
            <a:spAutoFit/>
          </a:bodyPr>
          <a:lstStyle/>
          <a:p>
            <a:pPr algn="ctr"/>
            <a:r>
              <a:rPr lang="en-US" sz="1000" dirty="0" smtClean="0">
                <a:solidFill>
                  <a:schemeClr val="tx1">
                    <a:lumMod val="75000"/>
                    <a:lumOff val="25000"/>
                  </a:schemeClr>
                </a:solidFill>
              </a:rPr>
              <a:t>Individual funders </a:t>
            </a:r>
            <a:endParaRPr lang="en-US" sz="1000" dirty="0">
              <a:solidFill>
                <a:schemeClr val="tx1">
                  <a:lumMod val="75000"/>
                  <a:lumOff val="25000"/>
                </a:schemeClr>
              </a:solidFill>
            </a:endParaRPr>
          </a:p>
        </p:txBody>
      </p:sp>
      <p:pic>
        <p:nvPicPr>
          <p:cNvPr id="2053" name="Picture 5"/>
          <p:cNvPicPr>
            <a:picLocks noChangeAspect="1" noChangeArrowheads="1"/>
          </p:cNvPicPr>
          <p:nvPr/>
        </p:nvPicPr>
        <p:blipFill>
          <a:blip r:embed="rId12" cstate="print"/>
          <a:srcRect t="10656"/>
          <a:stretch>
            <a:fillRect/>
          </a:stretch>
        </p:blipFill>
        <p:spPr bwMode="auto">
          <a:xfrm>
            <a:off x="3609975" y="5257800"/>
            <a:ext cx="395960" cy="365760"/>
          </a:xfrm>
          <a:prstGeom prst="rect">
            <a:avLst/>
          </a:prstGeom>
          <a:noFill/>
          <a:ln w="9525">
            <a:noFill/>
            <a:miter lim="800000"/>
            <a:headEnd/>
            <a:tailEnd/>
          </a:ln>
        </p:spPr>
      </p:pic>
      <p:sp>
        <p:nvSpPr>
          <p:cNvPr id="30" name="TextBox 29"/>
          <p:cNvSpPr txBox="1"/>
          <p:nvPr/>
        </p:nvSpPr>
        <p:spPr>
          <a:xfrm>
            <a:off x="3352800" y="5562600"/>
            <a:ext cx="914400" cy="400110"/>
          </a:xfrm>
          <a:prstGeom prst="rect">
            <a:avLst/>
          </a:prstGeom>
          <a:noFill/>
        </p:spPr>
        <p:txBody>
          <a:bodyPr wrap="square" rtlCol="0">
            <a:spAutoFit/>
          </a:bodyPr>
          <a:lstStyle/>
          <a:p>
            <a:pPr algn="ctr"/>
            <a:r>
              <a:rPr lang="en-US" sz="1000" dirty="0" smtClean="0">
                <a:solidFill>
                  <a:schemeClr val="tx1">
                    <a:lumMod val="75000"/>
                    <a:lumOff val="25000"/>
                  </a:schemeClr>
                </a:solidFill>
              </a:rPr>
              <a:t>Community Partners</a:t>
            </a:r>
            <a:endParaRPr lang="en-US" sz="1000" dirty="0">
              <a:solidFill>
                <a:schemeClr val="tx1">
                  <a:lumMod val="75000"/>
                  <a:lumOff val="25000"/>
                </a:schemeClr>
              </a:solidFill>
            </a:endParaRPr>
          </a:p>
        </p:txBody>
      </p:sp>
      <p:pic>
        <p:nvPicPr>
          <p:cNvPr id="32" name="Picture 2"/>
          <p:cNvPicPr>
            <a:picLocks noChangeAspect="1" noChangeArrowheads="1"/>
          </p:cNvPicPr>
          <p:nvPr/>
        </p:nvPicPr>
        <p:blipFill>
          <a:blip r:embed="rId13" cstate="print"/>
          <a:srcRect t="13333"/>
          <a:stretch>
            <a:fillRect/>
          </a:stretch>
        </p:blipFill>
        <p:spPr bwMode="auto">
          <a:xfrm>
            <a:off x="6934201" y="4267200"/>
            <a:ext cx="393895" cy="365760"/>
          </a:xfrm>
          <a:prstGeom prst="rect">
            <a:avLst/>
          </a:prstGeom>
          <a:noFill/>
          <a:ln w="9525">
            <a:noFill/>
            <a:miter lim="800000"/>
            <a:headEnd/>
            <a:tailEnd/>
          </a:ln>
        </p:spPr>
      </p:pic>
      <p:sp>
        <p:nvSpPr>
          <p:cNvPr id="33" name="TextBox 32"/>
          <p:cNvSpPr txBox="1"/>
          <p:nvPr/>
        </p:nvSpPr>
        <p:spPr>
          <a:xfrm>
            <a:off x="6686550" y="4648200"/>
            <a:ext cx="914400" cy="246221"/>
          </a:xfrm>
          <a:prstGeom prst="rect">
            <a:avLst/>
          </a:prstGeom>
          <a:noFill/>
        </p:spPr>
        <p:txBody>
          <a:bodyPr wrap="square" rtlCol="0">
            <a:spAutoFit/>
          </a:bodyPr>
          <a:lstStyle/>
          <a:p>
            <a:pPr algn="ctr"/>
            <a:r>
              <a:rPr lang="en-US" sz="1000" dirty="0" smtClean="0">
                <a:solidFill>
                  <a:schemeClr val="tx1">
                    <a:lumMod val="75000"/>
                    <a:lumOff val="25000"/>
                  </a:schemeClr>
                </a:solidFill>
              </a:rPr>
              <a:t>Grantors</a:t>
            </a:r>
            <a:endParaRPr lang="en-US" sz="1000" dirty="0">
              <a:solidFill>
                <a:schemeClr val="tx1">
                  <a:lumMod val="75000"/>
                  <a:lumOff val="25000"/>
                </a:schemeClr>
              </a:solidFill>
            </a:endParaRPr>
          </a:p>
        </p:txBody>
      </p:sp>
      <p:pic>
        <p:nvPicPr>
          <p:cNvPr id="34" name="Picture 13"/>
          <p:cNvPicPr>
            <a:picLocks noChangeAspect="1" noChangeArrowheads="1"/>
          </p:cNvPicPr>
          <p:nvPr/>
        </p:nvPicPr>
        <p:blipFill>
          <a:blip r:embed="rId8" cstate="print"/>
          <a:srcRect/>
          <a:stretch>
            <a:fillRect/>
          </a:stretch>
        </p:blipFill>
        <p:spPr bwMode="auto">
          <a:xfrm>
            <a:off x="5867400" y="1066800"/>
            <a:ext cx="352460" cy="365760"/>
          </a:xfrm>
          <a:prstGeom prst="rect">
            <a:avLst/>
          </a:prstGeom>
          <a:noFill/>
          <a:ln w="9525">
            <a:noFill/>
            <a:miter lim="800000"/>
            <a:headEnd/>
            <a:tailEnd/>
          </a:ln>
        </p:spPr>
      </p:pic>
      <p:sp>
        <p:nvSpPr>
          <p:cNvPr id="35" name="TextBox 34"/>
          <p:cNvSpPr txBox="1"/>
          <p:nvPr/>
        </p:nvSpPr>
        <p:spPr>
          <a:xfrm>
            <a:off x="5638800" y="1371600"/>
            <a:ext cx="838200" cy="246221"/>
          </a:xfrm>
          <a:prstGeom prst="rect">
            <a:avLst/>
          </a:prstGeom>
          <a:noFill/>
        </p:spPr>
        <p:txBody>
          <a:bodyPr wrap="square" rtlCol="0">
            <a:spAutoFit/>
          </a:bodyPr>
          <a:lstStyle/>
          <a:p>
            <a:pPr algn="ctr"/>
            <a:r>
              <a:rPr lang="en-US" sz="1000" dirty="0" smtClean="0">
                <a:solidFill>
                  <a:schemeClr val="tx1">
                    <a:lumMod val="75000"/>
                    <a:lumOff val="25000"/>
                  </a:schemeClr>
                </a:solidFill>
              </a:rPr>
              <a:t>Volunteers</a:t>
            </a:r>
          </a:p>
        </p:txBody>
      </p:sp>
      <p:sp>
        <p:nvSpPr>
          <p:cNvPr id="37" name="TextBox 36"/>
          <p:cNvSpPr txBox="1"/>
          <p:nvPr/>
        </p:nvSpPr>
        <p:spPr>
          <a:xfrm>
            <a:off x="0" y="6627168"/>
            <a:ext cx="8382000" cy="230832"/>
          </a:xfrm>
          <a:prstGeom prst="rect">
            <a:avLst/>
          </a:prstGeom>
          <a:noFill/>
        </p:spPr>
        <p:txBody>
          <a:bodyPr wrap="square" rtlCol="0">
            <a:spAutoFit/>
          </a:bodyPr>
          <a:lstStyle/>
          <a:p>
            <a:r>
              <a:rPr lang="en-US" sz="900" dirty="0" smtClean="0">
                <a:solidFill>
                  <a:schemeClr val="tx1">
                    <a:lumMod val="75000"/>
                    <a:lumOff val="25000"/>
                  </a:schemeClr>
                </a:solidFill>
                <a:latin typeface="Kozuka Gothic Pr6N EL" pitchFamily="34" charset="-128"/>
                <a:ea typeface="Kozuka Gothic Pr6N EL" pitchFamily="34" charset="-128"/>
              </a:rPr>
              <a:t>Icons by </a:t>
            </a:r>
            <a:r>
              <a:rPr lang="en-US" sz="900" dirty="0" err="1" smtClean="0">
                <a:solidFill>
                  <a:schemeClr val="tx1">
                    <a:lumMod val="75000"/>
                    <a:lumOff val="25000"/>
                  </a:schemeClr>
                </a:solidFill>
                <a:latin typeface="Kozuka Gothic Pr6N EL" pitchFamily="34" charset="-128"/>
                <a:ea typeface="Kozuka Gothic Pr6N EL" pitchFamily="34" charset="-128"/>
              </a:rPr>
              <a:t>TiSDT</a:t>
            </a:r>
            <a:r>
              <a:rPr lang="en-US" sz="900" dirty="0" smtClean="0">
                <a:solidFill>
                  <a:schemeClr val="tx1">
                    <a:lumMod val="75000"/>
                    <a:lumOff val="25000"/>
                  </a:schemeClr>
                </a:solidFill>
                <a:latin typeface="Kozuka Gothic Pr6N EL" pitchFamily="34" charset="-128"/>
                <a:ea typeface="Kozuka Gothic Pr6N EL" pitchFamily="34" charset="-128"/>
              </a:rPr>
              <a:t>.</a:t>
            </a:r>
            <a:endParaRPr lang="en-US" sz="900" dirty="0">
              <a:solidFill>
                <a:schemeClr val="tx1">
                  <a:lumMod val="75000"/>
                  <a:lumOff val="25000"/>
                </a:schemeClr>
              </a:solidFill>
              <a:latin typeface="Kozuka Gothic Pr6N EL" pitchFamily="34" charset="-128"/>
              <a:ea typeface="Kozuka Gothic Pr6N EL" pitchFamily="34" charset="-128"/>
            </a:endParaRPr>
          </a:p>
        </p:txBody>
      </p:sp>
      <p:sp>
        <p:nvSpPr>
          <p:cNvPr id="36" name="TextBox 35"/>
          <p:cNvSpPr txBox="1"/>
          <p:nvPr/>
        </p:nvSpPr>
        <p:spPr>
          <a:xfrm>
            <a:off x="4076699" y="3495675"/>
            <a:ext cx="1019175" cy="253916"/>
          </a:xfrm>
          <a:prstGeom prst="rect">
            <a:avLst/>
          </a:prstGeom>
          <a:noFill/>
        </p:spPr>
        <p:txBody>
          <a:bodyPr wrap="square" rtlCol="0">
            <a:spAutoFit/>
          </a:bodyPr>
          <a:lstStyle/>
          <a:p>
            <a:pPr algn="ctr"/>
            <a:r>
              <a:rPr lang="en-US" sz="1000" dirty="0" smtClean="0">
                <a:solidFill>
                  <a:schemeClr val="tx1">
                    <a:lumMod val="75000"/>
                    <a:lumOff val="25000"/>
                  </a:schemeClr>
                </a:solidFill>
              </a:rPr>
              <a:t>Constituent</a:t>
            </a:r>
            <a:endParaRPr lang="en-US" sz="1000" dirty="0">
              <a:solidFill>
                <a:schemeClr val="tx1">
                  <a:lumMod val="75000"/>
                  <a:lumOff val="25000"/>
                </a:schemeClr>
              </a:solidFill>
            </a:endParaRPr>
          </a:p>
        </p:txBody>
      </p:sp>
    </p:spTree>
    <p:extLst>
      <p:ext uri="{BB962C8B-B14F-4D97-AF65-F5344CB8AC3E}">
        <p14:creationId xmlns:p14="http://schemas.microsoft.com/office/powerpoint/2010/main" val="53530500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953000"/>
          </a:xfrm>
        </p:spPr>
        <p:txBody>
          <a:bodyPr>
            <a:normAutofit/>
          </a:bodyPr>
          <a:lstStyle/>
          <a:p>
            <a:r>
              <a:rPr lang="en-US" dirty="0" smtClean="0">
                <a:latin typeface="Exo" pitchFamily="50" charset="0"/>
              </a:rPr>
              <a:t>USING STAKEHOLDER MAPS</a:t>
            </a:r>
          </a:p>
          <a:p>
            <a:endParaRPr lang="en-US" dirty="0" smtClean="0">
              <a:latin typeface="Exo" pitchFamily="50" charset="0"/>
            </a:endParaRPr>
          </a:p>
          <a:p>
            <a:r>
              <a:rPr lang="en-US" dirty="0" smtClean="0">
                <a:latin typeface="Exo" pitchFamily="50" charset="0"/>
              </a:rPr>
              <a:t>Stakeholder maps work as a simple visualization to better understand and communicate the groups impacted or involved in a project. </a:t>
            </a:r>
          </a:p>
          <a:p>
            <a:endParaRPr lang="en-US" dirty="0" smtClean="0">
              <a:latin typeface="Exo" pitchFamily="50" charset="0"/>
            </a:endParaRPr>
          </a:p>
          <a:p>
            <a:r>
              <a:rPr lang="en-US" dirty="0" smtClean="0">
                <a:latin typeface="Exo" pitchFamily="50" charset="0"/>
              </a:rPr>
              <a:t>They prompt awareness of missing stakeholders and can convey how all the different parts work together to support a process. </a:t>
            </a:r>
          </a:p>
          <a:p>
            <a:endParaRPr lang="en-US" dirty="0" smtClean="0">
              <a:latin typeface="Exo" pitchFamily="50" charset="0"/>
            </a:endParaRPr>
          </a:p>
          <a:p>
            <a:r>
              <a:rPr lang="en-US" dirty="0" smtClean="0">
                <a:latin typeface="Exo" pitchFamily="50" charset="0"/>
              </a:rPr>
              <a:t>Stakeholder maps will be a work in progress</a:t>
            </a:r>
            <a:endParaRPr lang="en-US" dirty="0">
              <a:latin typeface="Exo" pitchFamily="50" charset="0"/>
            </a:endParaRP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76200" y="0"/>
            <a:ext cx="6316828" cy="369332"/>
          </a:xfrm>
          <a:prstGeom prst="rect">
            <a:avLst/>
          </a:prstGeom>
        </p:spPr>
        <p:txBody>
          <a:bodyPr wrap="none">
            <a:spAutoFit/>
          </a:bodyPr>
          <a:lstStyle/>
          <a:p>
            <a:r>
              <a:rPr lang="en-US" dirty="0" smtClean="0">
                <a:solidFill>
                  <a:srgbClr val="595959"/>
                </a:solidFill>
                <a:latin typeface="Exo" pitchFamily="50" charset="0"/>
                <a:ea typeface="Kozuka Gothic Pro EL" pitchFamily="34" charset="-128"/>
              </a:rPr>
              <a:t>PROJECT X STAKEHOLDER MAP – External Stakeholders</a:t>
            </a:r>
          </a:p>
        </p:txBody>
      </p:sp>
      <p:sp>
        <p:nvSpPr>
          <p:cNvPr id="77" name="Oval 76"/>
          <p:cNvSpPr/>
          <p:nvPr/>
        </p:nvSpPr>
        <p:spPr>
          <a:xfrm>
            <a:off x="3505200" y="2819400"/>
            <a:ext cx="2133600" cy="12954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8" name="Oval 77"/>
          <p:cNvSpPr/>
          <p:nvPr/>
        </p:nvSpPr>
        <p:spPr>
          <a:xfrm>
            <a:off x="2247900" y="1752600"/>
            <a:ext cx="4648200" cy="3429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9" name="Oval 78"/>
          <p:cNvSpPr/>
          <p:nvPr/>
        </p:nvSpPr>
        <p:spPr>
          <a:xfrm>
            <a:off x="762000" y="762000"/>
            <a:ext cx="7696200" cy="54102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80" name="Picture 2"/>
          <p:cNvPicPr>
            <a:picLocks noChangeAspect="1" noChangeArrowheads="1"/>
          </p:cNvPicPr>
          <p:nvPr/>
        </p:nvPicPr>
        <p:blipFill>
          <a:blip r:embed="rId2" cstate="print"/>
          <a:srcRect/>
          <a:stretch>
            <a:fillRect/>
          </a:stretch>
        </p:blipFill>
        <p:spPr bwMode="auto">
          <a:xfrm>
            <a:off x="4419600" y="3200400"/>
            <a:ext cx="324465" cy="365760"/>
          </a:xfrm>
          <a:prstGeom prst="rect">
            <a:avLst/>
          </a:prstGeom>
          <a:noFill/>
          <a:ln w="9525">
            <a:noFill/>
            <a:miter lim="800000"/>
            <a:headEnd/>
            <a:tailEnd/>
          </a:ln>
        </p:spPr>
      </p:pic>
      <p:pic>
        <p:nvPicPr>
          <p:cNvPr id="81" name="Picture 6"/>
          <p:cNvPicPr>
            <a:picLocks noChangeAspect="1" noChangeArrowheads="1"/>
          </p:cNvPicPr>
          <p:nvPr/>
        </p:nvPicPr>
        <p:blipFill>
          <a:blip r:embed="rId3" cstate="print"/>
          <a:srcRect/>
          <a:stretch>
            <a:fillRect/>
          </a:stretch>
        </p:blipFill>
        <p:spPr bwMode="auto">
          <a:xfrm>
            <a:off x="6019800" y="2895600"/>
            <a:ext cx="348615" cy="365760"/>
          </a:xfrm>
          <a:prstGeom prst="rect">
            <a:avLst/>
          </a:prstGeom>
          <a:noFill/>
          <a:ln w="9525">
            <a:noFill/>
            <a:miter lim="800000"/>
            <a:headEnd/>
            <a:tailEnd/>
          </a:ln>
        </p:spPr>
      </p:pic>
      <p:pic>
        <p:nvPicPr>
          <p:cNvPr id="82" name="Picture 3"/>
          <p:cNvPicPr>
            <a:picLocks noChangeAspect="1" noChangeArrowheads="1"/>
          </p:cNvPicPr>
          <p:nvPr/>
        </p:nvPicPr>
        <p:blipFill>
          <a:blip r:embed="rId4" cstate="print"/>
          <a:srcRect/>
          <a:stretch>
            <a:fillRect/>
          </a:stretch>
        </p:blipFill>
        <p:spPr bwMode="auto">
          <a:xfrm>
            <a:off x="4572000" y="4419600"/>
            <a:ext cx="298235" cy="365760"/>
          </a:xfrm>
          <a:prstGeom prst="rect">
            <a:avLst/>
          </a:prstGeom>
          <a:noFill/>
          <a:ln w="9525">
            <a:noFill/>
            <a:miter lim="800000"/>
            <a:headEnd/>
            <a:tailEnd/>
          </a:ln>
        </p:spPr>
      </p:pic>
      <p:pic>
        <p:nvPicPr>
          <p:cNvPr id="83" name="Picture 82"/>
          <p:cNvPicPr>
            <a:picLocks noChangeAspect="1" noChangeArrowheads="1"/>
          </p:cNvPicPr>
          <p:nvPr/>
        </p:nvPicPr>
        <p:blipFill>
          <a:blip r:embed="rId5" cstate="print"/>
          <a:srcRect/>
          <a:stretch>
            <a:fillRect/>
          </a:stretch>
        </p:blipFill>
        <p:spPr bwMode="auto">
          <a:xfrm>
            <a:off x="3276600" y="4038600"/>
            <a:ext cx="514350" cy="361950"/>
          </a:xfrm>
          <a:prstGeom prst="rect">
            <a:avLst/>
          </a:prstGeom>
          <a:noFill/>
          <a:ln w="9525">
            <a:noFill/>
            <a:miter lim="800000"/>
            <a:headEnd/>
            <a:tailEnd/>
          </a:ln>
        </p:spPr>
      </p:pic>
      <p:pic>
        <p:nvPicPr>
          <p:cNvPr id="84" name="Picture 83"/>
          <p:cNvPicPr>
            <a:picLocks noChangeAspect="1" noChangeArrowheads="1"/>
          </p:cNvPicPr>
          <p:nvPr/>
        </p:nvPicPr>
        <p:blipFill>
          <a:blip r:embed="rId6" cstate="print"/>
          <a:srcRect/>
          <a:stretch>
            <a:fillRect/>
          </a:stretch>
        </p:blipFill>
        <p:spPr bwMode="auto">
          <a:xfrm>
            <a:off x="4800600" y="1981200"/>
            <a:ext cx="533400" cy="381000"/>
          </a:xfrm>
          <a:prstGeom prst="rect">
            <a:avLst/>
          </a:prstGeom>
          <a:noFill/>
          <a:ln w="9525">
            <a:noFill/>
            <a:miter lim="800000"/>
            <a:headEnd/>
            <a:tailEnd/>
          </a:ln>
        </p:spPr>
      </p:pic>
      <p:pic>
        <p:nvPicPr>
          <p:cNvPr id="85" name="Picture 84"/>
          <p:cNvPicPr>
            <a:picLocks noChangeAspect="1" noChangeArrowheads="1"/>
          </p:cNvPicPr>
          <p:nvPr/>
        </p:nvPicPr>
        <p:blipFill>
          <a:blip r:embed="rId7" cstate="print"/>
          <a:srcRect/>
          <a:stretch>
            <a:fillRect/>
          </a:stretch>
        </p:blipFill>
        <p:spPr bwMode="auto">
          <a:xfrm>
            <a:off x="2667000" y="3124200"/>
            <a:ext cx="359343" cy="365760"/>
          </a:xfrm>
          <a:prstGeom prst="rect">
            <a:avLst/>
          </a:prstGeom>
          <a:noFill/>
          <a:ln w="9525">
            <a:noFill/>
            <a:miter lim="800000"/>
            <a:headEnd/>
            <a:tailEnd/>
          </a:ln>
        </p:spPr>
      </p:pic>
      <p:pic>
        <p:nvPicPr>
          <p:cNvPr id="86" name="Picture 13"/>
          <p:cNvPicPr>
            <a:picLocks noChangeAspect="1" noChangeArrowheads="1"/>
          </p:cNvPicPr>
          <p:nvPr/>
        </p:nvPicPr>
        <p:blipFill>
          <a:blip r:embed="rId8" cstate="print"/>
          <a:srcRect/>
          <a:stretch>
            <a:fillRect/>
          </a:stretch>
        </p:blipFill>
        <p:spPr bwMode="auto">
          <a:xfrm>
            <a:off x="3581400" y="2209800"/>
            <a:ext cx="352460" cy="365760"/>
          </a:xfrm>
          <a:prstGeom prst="rect">
            <a:avLst/>
          </a:prstGeom>
          <a:noFill/>
          <a:ln w="9525">
            <a:noFill/>
            <a:miter lim="800000"/>
            <a:headEnd/>
            <a:tailEnd/>
          </a:ln>
        </p:spPr>
      </p:pic>
      <p:sp>
        <p:nvSpPr>
          <p:cNvPr id="87" name="TextBox 86"/>
          <p:cNvSpPr txBox="1"/>
          <p:nvPr/>
        </p:nvSpPr>
        <p:spPr>
          <a:xfrm>
            <a:off x="4648200" y="2286000"/>
            <a:ext cx="838200" cy="400110"/>
          </a:xfrm>
          <a:prstGeom prst="rect">
            <a:avLst/>
          </a:prstGeom>
          <a:noFill/>
        </p:spPr>
        <p:txBody>
          <a:bodyPr wrap="square" rtlCol="0">
            <a:spAutoFit/>
          </a:bodyPr>
          <a:lstStyle/>
          <a:p>
            <a:pPr algn="ctr"/>
            <a:r>
              <a:rPr lang="en-US" sz="1000" dirty="0" smtClean="0">
                <a:solidFill>
                  <a:schemeClr val="tx1">
                    <a:lumMod val="75000"/>
                    <a:lumOff val="25000"/>
                  </a:schemeClr>
                </a:solidFill>
              </a:rPr>
              <a:t>Event Manager</a:t>
            </a:r>
            <a:endParaRPr lang="en-US" sz="1000" dirty="0">
              <a:solidFill>
                <a:schemeClr val="tx1">
                  <a:lumMod val="75000"/>
                  <a:lumOff val="25000"/>
                </a:schemeClr>
              </a:solidFill>
            </a:endParaRPr>
          </a:p>
        </p:txBody>
      </p:sp>
      <p:pic>
        <p:nvPicPr>
          <p:cNvPr id="88" name="Picture 87"/>
          <p:cNvPicPr>
            <a:picLocks noChangeAspect="1" noChangeArrowheads="1"/>
          </p:cNvPicPr>
          <p:nvPr/>
        </p:nvPicPr>
        <p:blipFill>
          <a:blip r:embed="rId9" cstate="print"/>
          <a:srcRect/>
          <a:stretch>
            <a:fillRect/>
          </a:stretch>
        </p:blipFill>
        <p:spPr bwMode="auto">
          <a:xfrm>
            <a:off x="5715000" y="3733800"/>
            <a:ext cx="308610" cy="365760"/>
          </a:xfrm>
          <a:prstGeom prst="rect">
            <a:avLst/>
          </a:prstGeom>
          <a:noFill/>
          <a:ln w="9525">
            <a:noFill/>
            <a:miter lim="800000"/>
            <a:headEnd/>
            <a:tailEnd/>
          </a:ln>
        </p:spPr>
      </p:pic>
      <p:sp>
        <p:nvSpPr>
          <p:cNvPr id="89" name="TextBox 88"/>
          <p:cNvSpPr txBox="1"/>
          <p:nvPr/>
        </p:nvSpPr>
        <p:spPr>
          <a:xfrm>
            <a:off x="5457825" y="4038600"/>
            <a:ext cx="838200" cy="400110"/>
          </a:xfrm>
          <a:prstGeom prst="rect">
            <a:avLst/>
          </a:prstGeom>
          <a:noFill/>
        </p:spPr>
        <p:txBody>
          <a:bodyPr wrap="square" rtlCol="0">
            <a:spAutoFit/>
          </a:bodyPr>
          <a:lstStyle/>
          <a:p>
            <a:pPr algn="ctr"/>
            <a:r>
              <a:rPr lang="en-US" sz="1000" dirty="0" smtClean="0">
                <a:solidFill>
                  <a:schemeClr val="tx1">
                    <a:lumMod val="75000"/>
                    <a:lumOff val="25000"/>
                  </a:schemeClr>
                </a:solidFill>
              </a:rPr>
              <a:t>Admin Staff</a:t>
            </a:r>
            <a:endParaRPr lang="en-US" sz="1000" dirty="0">
              <a:solidFill>
                <a:schemeClr val="tx1">
                  <a:lumMod val="75000"/>
                  <a:lumOff val="25000"/>
                </a:schemeClr>
              </a:solidFill>
            </a:endParaRPr>
          </a:p>
        </p:txBody>
      </p:sp>
      <p:sp>
        <p:nvSpPr>
          <p:cNvPr id="90" name="TextBox 89"/>
          <p:cNvSpPr txBox="1"/>
          <p:nvPr/>
        </p:nvSpPr>
        <p:spPr>
          <a:xfrm>
            <a:off x="3200400" y="4343400"/>
            <a:ext cx="609600" cy="246221"/>
          </a:xfrm>
          <a:prstGeom prst="rect">
            <a:avLst/>
          </a:prstGeom>
          <a:noFill/>
        </p:spPr>
        <p:txBody>
          <a:bodyPr wrap="square" rtlCol="0">
            <a:spAutoFit/>
          </a:bodyPr>
          <a:lstStyle/>
          <a:p>
            <a:endParaRPr lang="en-US" sz="1000" dirty="0"/>
          </a:p>
        </p:txBody>
      </p:sp>
      <p:sp>
        <p:nvSpPr>
          <p:cNvPr id="91" name="TextBox 90"/>
          <p:cNvSpPr txBox="1"/>
          <p:nvPr/>
        </p:nvSpPr>
        <p:spPr>
          <a:xfrm>
            <a:off x="3124200" y="4343400"/>
            <a:ext cx="838200" cy="400110"/>
          </a:xfrm>
          <a:prstGeom prst="rect">
            <a:avLst/>
          </a:prstGeom>
          <a:noFill/>
        </p:spPr>
        <p:txBody>
          <a:bodyPr wrap="square" rtlCol="0">
            <a:spAutoFit/>
          </a:bodyPr>
          <a:lstStyle/>
          <a:p>
            <a:pPr algn="ctr"/>
            <a:r>
              <a:rPr lang="en-US" sz="1000" dirty="0" smtClean="0">
                <a:solidFill>
                  <a:schemeClr val="tx1">
                    <a:lumMod val="75000"/>
                    <a:lumOff val="25000"/>
                  </a:schemeClr>
                </a:solidFill>
              </a:rPr>
              <a:t>Program Managers</a:t>
            </a:r>
            <a:endParaRPr lang="en-US" sz="1000" dirty="0">
              <a:solidFill>
                <a:schemeClr val="tx1">
                  <a:lumMod val="75000"/>
                  <a:lumOff val="25000"/>
                </a:schemeClr>
              </a:solidFill>
            </a:endParaRPr>
          </a:p>
        </p:txBody>
      </p:sp>
      <p:sp>
        <p:nvSpPr>
          <p:cNvPr id="92" name="TextBox 91"/>
          <p:cNvSpPr txBox="1"/>
          <p:nvPr/>
        </p:nvSpPr>
        <p:spPr>
          <a:xfrm>
            <a:off x="2438400" y="3429000"/>
            <a:ext cx="838200" cy="246221"/>
          </a:xfrm>
          <a:prstGeom prst="rect">
            <a:avLst/>
          </a:prstGeom>
          <a:noFill/>
        </p:spPr>
        <p:txBody>
          <a:bodyPr wrap="square" rtlCol="0">
            <a:spAutoFit/>
          </a:bodyPr>
          <a:lstStyle/>
          <a:p>
            <a:pPr algn="ctr"/>
            <a:r>
              <a:rPr lang="en-US" sz="1000" dirty="0" smtClean="0">
                <a:solidFill>
                  <a:schemeClr val="tx1">
                    <a:lumMod val="75000"/>
                    <a:lumOff val="25000"/>
                  </a:schemeClr>
                </a:solidFill>
              </a:rPr>
              <a:t>Web Team</a:t>
            </a:r>
            <a:endParaRPr lang="en-US" sz="1000" dirty="0">
              <a:solidFill>
                <a:schemeClr val="tx1">
                  <a:lumMod val="75000"/>
                  <a:lumOff val="25000"/>
                </a:schemeClr>
              </a:solidFill>
            </a:endParaRPr>
          </a:p>
        </p:txBody>
      </p:sp>
      <p:sp>
        <p:nvSpPr>
          <p:cNvPr id="93" name="TextBox 92"/>
          <p:cNvSpPr txBox="1"/>
          <p:nvPr/>
        </p:nvSpPr>
        <p:spPr>
          <a:xfrm>
            <a:off x="5791200" y="3200400"/>
            <a:ext cx="838200" cy="400110"/>
          </a:xfrm>
          <a:prstGeom prst="rect">
            <a:avLst/>
          </a:prstGeom>
          <a:noFill/>
        </p:spPr>
        <p:txBody>
          <a:bodyPr wrap="square" rtlCol="0">
            <a:spAutoFit/>
          </a:bodyPr>
          <a:lstStyle/>
          <a:p>
            <a:pPr algn="ctr"/>
            <a:r>
              <a:rPr lang="en-US" sz="1000" dirty="0" smtClean="0">
                <a:solidFill>
                  <a:schemeClr val="tx1">
                    <a:lumMod val="75000"/>
                    <a:lumOff val="25000"/>
                  </a:schemeClr>
                </a:solidFill>
              </a:rPr>
              <a:t>Grant Writers</a:t>
            </a:r>
            <a:endParaRPr lang="en-US" sz="1000" dirty="0">
              <a:solidFill>
                <a:schemeClr val="tx1">
                  <a:lumMod val="75000"/>
                  <a:lumOff val="25000"/>
                </a:schemeClr>
              </a:solidFill>
            </a:endParaRPr>
          </a:p>
        </p:txBody>
      </p:sp>
      <p:sp>
        <p:nvSpPr>
          <p:cNvPr id="94" name="TextBox 93"/>
          <p:cNvSpPr txBox="1"/>
          <p:nvPr/>
        </p:nvSpPr>
        <p:spPr>
          <a:xfrm>
            <a:off x="4267200" y="4724400"/>
            <a:ext cx="838200" cy="400110"/>
          </a:xfrm>
          <a:prstGeom prst="rect">
            <a:avLst/>
          </a:prstGeom>
          <a:noFill/>
        </p:spPr>
        <p:txBody>
          <a:bodyPr wrap="square" rtlCol="0">
            <a:spAutoFit/>
          </a:bodyPr>
          <a:lstStyle/>
          <a:p>
            <a:pPr algn="ctr"/>
            <a:r>
              <a:rPr lang="en-US" sz="1000" dirty="0" smtClean="0">
                <a:solidFill>
                  <a:schemeClr val="tx1">
                    <a:lumMod val="75000"/>
                    <a:lumOff val="25000"/>
                  </a:schemeClr>
                </a:solidFill>
              </a:rPr>
              <a:t>Executive Director</a:t>
            </a:r>
            <a:endParaRPr lang="en-US" sz="1000" dirty="0">
              <a:solidFill>
                <a:schemeClr val="tx1">
                  <a:lumMod val="75000"/>
                  <a:lumOff val="25000"/>
                </a:schemeClr>
              </a:solidFill>
            </a:endParaRPr>
          </a:p>
        </p:txBody>
      </p:sp>
      <p:sp>
        <p:nvSpPr>
          <p:cNvPr id="95" name="TextBox 94"/>
          <p:cNvSpPr txBox="1"/>
          <p:nvPr/>
        </p:nvSpPr>
        <p:spPr>
          <a:xfrm>
            <a:off x="3248025" y="2514600"/>
            <a:ext cx="914400" cy="246221"/>
          </a:xfrm>
          <a:prstGeom prst="rect">
            <a:avLst/>
          </a:prstGeom>
          <a:noFill/>
        </p:spPr>
        <p:txBody>
          <a:bodyPr wrap="square" rtlCol="0">
            <a:spAutoFit/>
          </a:bodyPr>
          <a:lstStyle/>
          <a:p>
            <a:pPr algn="ctr"/>
            <a:r>
              <a:rPr lang="en-US" sz="1000" dirty="0" smtClean="0">
                <a:solidFill>
                  <a:schemeClr val="tx1">
                    <a:lumMod val="75000"/>
                    <a:lumOff val="25000"/>
                  </a:schemeClr>
                </a:solidFill>
              </a:rPr>
              <a:t>Development</a:t>
            </a:r>
            <a:endParaRPr lang="en-US" sz="1000" dirty="0">
              <a:solidFill>
                <a:schemeClr val="tx1">
                  <a:lumMod val="75000"/>
                  <a:lumOff val="25000"/>
                </a:schemeClr>
              </a:solidFill>
            </a:endParaRPr>
          </a:p>
        </p:txBody>
      </p:sp>
      <p:pic>
        <p:nvPicPr>
          <p:cNvPr id="96" name="Picture 3"/>
          <p:cNvPicPr>
            <a:picLocks noChangeAspect="1" noChangeArrowheads="1"/>
          </p:cNvPicPr>
          <p:nvPr/>
        </p:nvPicPr>
        <p:blipFill>
          <a:blip r:embed="rId10" cstate="print"/>
          <a:srcRect/>
          <a:stretch>
            <a:fillRect/>
          </a:stretch>
        </p:blipFill>
        <p:spPr bwMode="auto">
          <a:xfrm>
            <a:off x="3581400" y="990600"/>
            <a:ext cx="365760" cy="365760"/>
          </a:xfrm>
          <a:prstGeom prst="rect">
            <a:avLst/>
          </a:prstGeom>
          <a:noFill/>
          <a:ln w="9525">
            <a:noFill/>
            <a:miter lim="800000"/>
            <a:headEnd/>
            <a:tailEnd/>
          </a:ln>
        </p:spPr>
      </p:pic>
      <p:sp>
        <p:nvSpPr>
          <p:cNvPr id="97" name="TextBox 96"/>
          <p:cNvSpPr txBox="1"/>
          <p:nvPr/>
        </p:nvSpPr>
        <p:spPr>
          <a:xfrm>
            <a:off x="3305175" y="1295400"/>
            <a:ext cx="914400" cy="400110"/>
          </a:xfrm>
          <a:prstGeom prst="rect">
            <a:avLst/>
          </a:prstGeom>
          <a:noFill/>
        </p:spPr>
        <p:txBody>
          <a:bodyPr wrap="square" rtlCol="0">
            <a:spAutoFit/>
          </a:bodyPr>
          <a:lstStyle/>
          <a:p>
            <a:pPr algn="ctr"/>
            <a:r>
              <a:rPr lang="en-US" sz="1000" dirty="0" smtClean="0">
                <a:solidFill>
                  <a:schemeClr val="tx1">
                    <a:lumMod val="75000"/>
                    <a:lumOff val="25000"/>
                  </a:schemeClr>
                </a:solidFill>
              </a:rPr>
              <a:t>Board Members</a:t>
            </a:r>
            <a:endParaRPr lang="en-US" sz="1000" dirty="0">
              <a:solidFill>
                <a:schemeClr val="tx1">
                  <a:lumMod val="75000"/>
                  <a:lumOff val="25000"/>
                </a:schemeClr>
              </a:solidFill>
            </a:endParaRPr>
          </a:p>
        </p:txBody>
      </p:sp>
      <p:pic>
        <p:nvPicPr>
          <p:cNvPr id="98" name="Picture 14"/>
          <p:cNvPicPr>
            <a:picLocks noChangeAspect="1" noChangeArrowheads="1"/>
          </p:cNvPicPr>
          <p:nvPr/>
        </p:nvPicPr>
        <p:blipFill>
          <a:blip r:embed="rId11" cstate="print"/>
          <a:srcRect/>
          <a:stretch>
            <a:fillRect/>
          </a:stretch>
        </p:blipFill>
        <p:spPr bwMode="auto">
          <a:xfrm>
            <a:off x="1447800" y="3048000"/>
            <a:ext cx="372292" cy="365760"/>
          </a:xfrm>
          <a:prstGeom prst="rect">
            <a:avLst/>
          </a:prstGeom>
          <a:noFill/>
          <a:ln w="9525">
            <a:noFill/>
            <a:miter lim="800000"/>
            <a:headEnd/>
            <a:tailEnd/>
          </a:ln>
        </p:spPr>
      </p:pic>
      <p:sp>
        <p:nvSpPr>
          <p:cNvPr id="99" name="TextBox 98"/>
          <p:cNvSpPr txBox="1"/>
          <p:nvPr/>
        </p:nvSpPr>
        <p:spPr>
          <a:xfrm>
            <a:off x="1190625" y="3352800"/>
            <a:ext cx="914400" cy="400110"/>
          </a:xfrm>
          <a:prstGeom prst="rect">
            <a:avLst/>
          </a:prstGeom>
          <a:noFill/>
        </p:spPr>
        <p:txBody>
          <a:bodyPr wrap="square" rtlCol="0">
            <a:spAutoFit/>
          </a:bodyPr>
          <a:lstStyle/>
          <a:p>
            <a:pPr algn="ctr"/>
            <a:r>
              <a:rPr lang="en-US" sz="1000" dirty="0" smtClean="0">
                <a:solidFill>
                  <a:schemeClr val="tx1">
                    <a:lumMod val="75000"/>
                    <a:lumOff val="25000"/>
                  </a:schemeClr>
                </a:solidFill>
              </a:rPr>
              <a:t>Individual funders </a:t>
            </a:r>
            <a:endParaRPr lang="en-US" sz="1000" dirty="0">
              <a:solidFill>
                <a:schemeClr val="tx1">
                  <a:lumMod val="75000"/>
                  <a:lumOff val="25000"/>
                </a:schemeClr>
              </a:solidFill>
            </a:endParaRPr>
          </a:p>
        </p:txBody>
      </p:sp>
      <p:pic>
        <p:nvPicPr>
          <p:cNvPr id="100" name="Picture 5"/>
          <p:cNvPicPr>
            <a:picLocks noChangeAspect="1" noChangeArrowheads="1"/>
          </p:cNvPicPr>
          <p:nvPr/>
        </p:nvPicPr>
        <p:blipFill>
          <a:blip r:embed="rId12" cstate="print"/>
          <a:srcRect t="10656"/>
          <a:stretch>
            <a:fillRect/>
          </a:stretch>
        </p:blipFill>
        <p:spPr bwMode="auto">
          <a:xfrm>
            <a:off x="3609975" y="5257800"/>
            <a:ext cx="395960" cy="365760"/>
          </a:xfrm>
          <a:prstGeom prst="rect">
            <a:avLst/>
          </a:prstGeom>
          <a:noFill/>
          <a:ln w="9525">
            <a:noFill/>
            <a:miter lim="800000"/>
            <a:headEnd/>
            <a:tailEnd/>
          </a:ln>
        </p:spPr>
      </p:pic>
      <p:sp>
        <p:nvSpPr>
          <p:cNvPr id="101" name="TextBox 100"/>
          <p:cNvSpPr txBox="1"/>
          <p:nvPr/>
        </p:nvSpPr>
        <p:spPr>
          <a:xfrm>
            <a:off x="3352800" y="5562600"/>
            <a:ext cx="914400" cy="400110"/>
          </a:xfrm>
          <a:prstGeom prst="rect">
            <a:avLst/>
          </a:prstGeom>
          <a:noFill/>
        </p:spPr>
        <p:txBody>
          <a:bodyPr wrap="square" rtlCol="0">
            <a:spAutoFit/>
          </a:bodyPr>
          <a:lstStyle/>
          <a:p>
            <a:pPr algn="ctr"/>
            <a:r>
              <a:rPr lang="en-US" sz="1000" dirty="0" smtClean="0">
                <a:solidFill>
                  <a:schemeClr val="tx1">
                    <a:lumMod val="75000"/>
                    <a:lumOff val="25000"/>
                  </a:schemeClr>
                </a:solidFill>
              </a:rPr>
              <a:t>Community Partners </a:t>
            </a:r>
            <a:endParaRPr lang="en-US" sz="1000" dirty="0">
              <a:solidFill>
                <a:schemeClr val="tx1">
                  <a:lumMod val="75000"/>
                  <a:lumOff val="25000"/>
                </a:schemeClr>
              </a:solidFill>
            </a:endParaRPr>
          </a:p>
        </p:txBody>
      </p:sp>
      <p:pic>
        <p:nvPicPr>
          <p:cNvPr id="102" name="Picture 2"/>
          <p:cNvPicPr>
            <a:picLocks noChangeAspect="1" noChangeArrowheads="1"/>
          </p:cNvPicPr>
          <p:nvPr/>
        </p:nvPicPr>
        <p:blipFill>
          <a:blip r:embed="rId13" cstate="print"/>
          <a:srcRect t="13333"/>
          <a:stretch>
            <a:fillRect/>
          </a:stretch>
        </p:blipFill>
        <p:spPr bwMode="auto">
          <a:xfrm>
            <a:off x="6934201" y="4267200"/>
            <a:ext cx="393895" cy="365760"/>
          </a:xfrm>
          <a:prstGeom prst="rect">
            <a:avLst/>
          </a:prstGeom>
          <a:noFill/>
          <a:ln w="9525">
            <a:noFill/>
            <a:miter lim="800000"/>
            <a:headEnd/>
            <a:tailEnd/>
          </a:ln>
        </p:spPr>
      </p:pic>
      <p:sp>
        <p:nvSpPr>
          <p:cNvPr id="103" name="TextBox 102"/>
          <p:cNvSpPr txBox="1"/>
          <p:nvPr/>
        </p:nvSpPr>
        <p:spPr>
          <a:xfrm>
            <a:off x="6686550" y="4648200"/>
            <a:ext cx="914400" cy="246221"/>
          </a:xfrm>
          <a:prstGeom prst="rect">
            <a:avLst/>
          </a:prstGeom>
          <a:noFill/>
        </p:spPr>
        <p:txBody>
          <a:bodyPr wrap="square" rtlCol="0">
            <a:spAutoFit/>
          </a:bodyPr>
          <a:lstStyle/>
          <a:p>
            <a:pPr algn="ctr"/>
            <a:r>
              <a:rPr lang="en-US" sz="1000" dirty="0" smtClean="0">
                <a:solidFill>
                  <a:schemeClr val="tx1">
                    <a:lumMod val="75000"/>
                    <a:lumOff val="25000"/>
                  </a:schemeClr>
                </a:solidFill>
              </a:rPr>
              <a:t>Grantors</a:t>
            </a:r>
            <a:endParaRPr lang="en-US" sz="1000" dirty="0">
              <a:solidFill>
                <a:schemeClr val="tx1">
                  <a:lumMod val="75000"/>
                  <a:lumOff val="25000"/>
                </a:schemeClr>
              </a:solidFill>
            </a:endParaRPr>
          </a:p>
        </p:txBody>
      </p:sp>
      <p:pic>
        <p:nvPicPr>
          <p:cNvPr id="104" name="Picture 13"/>
          <p:cNvPicPr>
            <a:picLocks noChangeAspect="1" noChangeArrowheads="1"/>
          </p:cNvPicPr>
          <p:nvPr/>
        </p:nvPicPr>
        <p:blipFill>
          <a:blip r:embed="rId8" cstate="print"/>
          <a:srcRect/>
          <a:stretch>
            <a:fillRect/>
          </a:stretch>
        </p:blipFill>
        <p:spPr bwMode="auto">
          <a:xfrm>
            <a:off x="5867400" y="1066800"/>
            <a:ext cx="352460" cy="365760"/>
          </a:xfrm>
          <a:prstGeom prst="rect">
            <a:avLst/>
          </a:prstGeom>
          <a:noFill/>
          <a:ln w="9525">
            <a:noFill/>
            <a:miter lim="800000"/>
            <a:headEnd/>
            <a:tailEnd/>
          </a:ln>
        </p:spPr>
      </p:pic>
      <p:sp>
        <p:nvSpPr>
          <p:cNvPr id="105" name="TextBox 104"/>
          <p:cNvSpPr txBox="1"/>
          <p:nvPr/>
        </p:nvSpPr>
        <p:spPr>
          <a:xfrm>
            <a:off x="5638800" y="1371600"/>
            <a:ext cx="838200" cy="246221"/>
          </a:xfrm>
          <a:prstGeom prst="rect">
            <a:avLst/>
          </a:prstGeom>
          <a:noFill/>
        </p:spPr>
        <p:txBody>
          <a:bodyPr wrap="square" rtlCol="0">
            <a:spAutoFit/>
          </a:bodyPr>
          <a:lstStyle/>
          <a:p>
            <a:pPr algn="ctr"/>
            <a:r>
              <a:rPr lang="en-US" sz="1000" dirty="0" smtClean="0">
                <a:solidFill>
                  <a:schemeClr val="tx1">
                    <a:lumMod val="75000"/>
                    <a:lumOff val="25000"/>
                  </a:schemeClr>
                </a:solidFill>
              </a:rPr>
              <a:t>Volunteers</a:t>
            </a:r>
          </a:p>
        </p:txBody>
      </p:sp>
      <p:sp>
        <p:nvSpPr>
          <p:cNvPr id="106" name="TextBox 105"/>
          <p:cNvSpPr txBox="1"/>
          <p:nvPr/>
        </p:nvSpPr>
        <p:spPr>
          <a:xfrm>
            <a:off x="4076699" y="3495675"/>
            <a:ext cx="1019175" cy="253916"/>
          </a:xfrm>
          <a:prstGeom prst="rect">
            <a:avLst/>
          </a:prstGeom>
          <a:noFill/>
        </p:spPr>
        <p:txBody>
          <a:bodyPr wrap="square" rtlCol="0">
            <a:spAutoFit/>
          </a:bodyPr>
          <a:lstStyle/>
          <a:p>
            <a:pPr algn="ctr"/>
            <a:r>
              <a:rPr lang="en-US" sz="1000" dirty="0" smtClean="0">
                <a:solidFill>
                  <a:schemeClr val="tx1">
                    <a:lumMod val="75000"/>
                    <a:lumOff val="25000"/>
                  </a:schemeClr>
                </a:solidFill>
              </a:rPr>
              <a:t>Constituent</a:t>
            </a:r>
            <a:endParaRPr lang="en-US" sz="1000" dirty="0">
              <a:solidFill>
                <a:schemeClr val="tx1">
                  <a:lumMod val="75000"/>
                  <a:lumOff val="25000"/>
                </a:schemeClr>
              </a:solidFill>
            </a:endParaRPr>
          </a:p>
        </p:txBody>
      </p:sp>
      <p:sp>
        <p:nvSpPr>
          <p:cNvPr id="43" name="7-Point Star 42"/>
          <p:cNvSpPr/>
          <p:nvPr/>
        </p:nvSpPr>
        <p:spPr>
          <a:xfrm>
            <a:off x="3124200" y="1981200"/>
            <a:ext cx="1219200" cy="990600"/>
          </a:xfrm>
          <a:prstGeom prst="star7">
            <a:avLst/>
          </a:prstGeom>
          <a:solidFill>
            <a:srgbClr val="90B78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7-Point Star 45"/>
          <p:cNvSpPr/>
          <p:nvPr/>
        </p:nvSpPr>
        <p:spPr>
          <a:xfrm>
            <a:off x="4114800" y="4191000"/>
            <a:ext cx="1219200" cy="990600"/>
          </a:xfrm>
          <a:prstGeom prst="star7">
            <a:avLst/>
          </a:prstGeom>
          <a:solidFill>
            <a:srgbClr val="90B78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7-Point Star 43"/>
          <p:cNvSpPr/>
          <p:nvPr/>
        </p:nvSpPr>
        <p:spPr>
          <a:xfrm>
            <a:off x="6477000" y="4038600"/>
            <a:ext cx="1219200" cy="990600"/>
          </a:xfrm>
          <a:prstGeom prst="star7">
            <a:avLst/>
          </a:prstGeom>
          <a:solidFill>
            <a:srgbClr val="90B78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0" y="6627168"/>
            <a:ext cx="8382000" cy="230832"/>
          </a:xfrm>
          <a:prstGeom prst="rect">
            <a:avLst/>
          </a:prstGeom>
          <a:noFill/>
        </p:spPr>
        <p:txBody>
          <a:bodyPr wrap="square" rtlCol="0">
            <a:spAutoFit/>
          </a:bodyPr>
          <a:lstStyle/>
          <a:p>
            <a:r>
              <a:rPr lang="en-US" sz="900" dirty="0" smtClean="0">
                <a:solidFill>
                  <a:schemeClr val="tx1">
                    <a:lumMod val="75000"/>
                    <a:lumOff val="25000"/>
                  </a:schemeClr>
                </a:solidFill>
                <a:latin typeface="Kozuka Gothic Pr6N EL" pitchFamily="34" charset="-128"/>
                <a:ea typeface="Kozuka Gothic Pr6N EL" pitchFamily="34" charset="-128"/>
              </a:rPr>
              <a:t>Icons by </a:t>
            </a:r>
            <a:r>
              <a:rPr lang="en-US" sz="900" dirty="0" err="1" smtClean="0">
                <a:solidFill>
                  <a:schemeClr val="tx1">
                    <a:lumMod val="75000"/>
                    <a:lumOff val="25000"/>
                  </a:schemeClr>
                </a:solidFill>
                <a:latin typeface="Kozuka Gothic Pr6N EL" pitchFamily="34" charset="-128"/>
                <a:ea typeface="Kozuka Gothic Pr6N EL" pitchFamily="34" charset="-128"/>
              </a:rPr>
              <a:t>TiSDT</a:t>
            </a:r>
            <a:r>
              <a:rPr lang="en-US" sz="900" dirty="0" smtClean="0">
                <a:solidFill>
                  <a:schemeClr val="tx1">
                    <a:lumMod val="75000"/>
                    <a:lumOff val="25000"/>
                  </a:schemeClr>
                </a:solidFill>
                <a:latin typeface="Kozuka Gothic Pr6N EL" pitchFamily="34" charset="-128"/>
                <a:ea typeface="Kozuka Gothic Pr6N EL" pitchFamily="34" charset="-128"/>
              </a:rPr>
              <a:t>.</a:t>
            </a:r>
            <a:endParaRPr lang="en-US" sz="900" dirty="0">
              <a:solidFill>
                <a:schemeClr val="tx1">
                  <a:lumMod val="75000"/>
                  <a:lumOff val="25000"/>
                </a:schemeClr>
              </a:solidFill>
              <a:latin typeface="Kozuka Gothic Pr6N EL" pitchFamily="34" charset="-128"/>
              <a:ea typeface="Kozuka Gothic Pr6N EL" pitchFamily="34" charset="-128"/>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http://haoyusmasterproject.files.wordpress.com/2011/04/stakeholder-map.jpg"/>
          <p:cNvPicPr>
            <a:picLocks noChangeAspect="1" noChangeArrowheads="1"/>
          </p:cNvPicPr>
          <p:nvPr/>
        </p:nvPicPr>
        <p:blipFill>
          <a:blip r:embed="rId3" cstate="print"/>
          <a:srcRect/>
          <a:stretch>
            <a:fillRect/>
          </a:stretch>
        </p:blipFill>
        <p:spPr bwMode="auto">
          <a:xfrm>
            <a:off x="1587" y="0"/>
            <a:ext cx="9142413" cy="6631297"/>
          </a:xfrm>
          <a:prstGeom prst="rect">
            <a:avLst/>
          </a:prstGeom>
          <a:noFill/>
        </p:spPr>
      </p:pic>
      <p:sp>
        <p:nvSpPr>
          <p:cNvPr id="6" name="TextBox 5"/>
          <p:cNvSpPr txBox="1"/>
          <p:nvPr/>
        </p:nvSpPr>
        <p:spPr>
          <a:xfrm>
            <a:off x="0" y="6488668"/>
            <a:ext cx="8382000" cy="230832"/>
          </a:xfrm>
          <a:prstGeom prst="rect">
            <a:avLst/>
          </a:prstGeom>
          <a:noFill/>
        </p:spPr>
        <p:txBody>
          <a:bodyPr wrap="square" rtlCol="0">
            <a:spAutoFit/>
          </a:bodyPr>
          <a:lstStyle/>
          <a:p>
            <a:r>
              <a:rPr lang="en-US" sz="900" dirty="0" smtClean="0">
                <a:solidFill>
                  <a:schemeClr val="tx1">
                    <a:lumMod val="75000"/>
                    <a:lumOff val="25000"/>
                  </a:schemeClr>
                </a:solidFill>
                <a:latin typeface="Kozuka Gothic Pr6N EL" pitchFamily="34" charset="-128"/>
                <a:ea typeface="Kozuka Gothic Pr6N EL" pitchFamily="34" charset="-128"/>
              </a:rPr>
              <a:t>Image via </a:t>
            </a:r>
            <a:r>
              <a:rPr lang="en-US" sz="900" dirty="0" smtClean="0">
                <a:solidFill>
                  <a:schemeClr val="tx1">
                    <a:lumMod val="75000"/>
                    <a:lumOff val="25000"/>
                  </a:schemeClr>
                </a:solidFill>
              </a:rPr>
              <a:t>http://haoyusmasterproject.files.wordpress.com// </a:t>
            </a:r>
            <a:endParaRPr lang="en-US" sz="900" dirty="0">
              <a:solidFill>
                <a:schemeClr val="tx1">
                  <a:lumMod val="75000"/>
                  <a:lumOff val="25000"/>
                </a:schemeClr>
              </a:solidFill>
              <a:latin typeface="Kozuka Gothic Pr6N EL" pitchFamily="34" charset="-128"/>
              <a:ea typeface="Kozuka Gothic Pr6N EL" pitchFamily="34" charset="-128"/>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liwenyisd.files.wordpress.com/2013/03/stkhmap.jpg"/>
          <p:cNvPicPr>
            <a:picLocks noChangeAspect="1" noChangeArrowheads="1"/>
          </p:cNvPicPr>
          <p:nvPr/>
        </p:nvPicPr>
        <p:blipFill>
          <a:blip r:embed="rId3" cstate="print"/>
          <a:srcRect/>
          <a:stretch>
            <a:fillRect/>
          </a:stretch>
        </p:blipFill>
        <p:spPr bwMode="auto">
          <a:xfrm>
            <a:off x="1219200" y="838200"/>
            <a:ext cx="6908800" cy="5181600"/>
          </a:xfrm>
          <a:prstGeom prst="rect">
            <a:avLst/>
          </a:prstGeom>
          <a:noFill/>
        </p:spPr>
      </p:pic>
      <p:sp>
        <p:nvSpPr>
          <p:cNvPr id="4" name="TextBox 3"/>
          <p:cNvSpPr txBox="1"/>
          <p:nvPr/>
        </p:nvSpPr>
        <p:spPr>
          <a:xfrm>
            <a:off x="0" y="6488668"/>
            <a:ext cx="8382000" cy="230832"/>
          </a:xfrm>
          <a:prstGeom prst="rect">
            <a:avLst/>
          </a:prstGeom>
          <a:noFill/>
        </p:spPr>
        <p:txBody>
          <a:bodyPr wrap="square" rtlCol="0">
            <a:spAutoFit/>
          </a:bodyPr>
          <a:lstStyle/>
          <a:p>
            <a:r>
              <a:rPr lang="en-US" sz="900" dirty="0" smtClean="0">
                <a:solidFill>
                  <a:schemeClr val="tx1">
                    <a:lumMod val="75000"/>
                    <a:lumOff val="25000"/>
                  </a:schemeClr>
                </a:solidFill>
                <a:latin typeface="Kozuka Gothic Pr6N EL" pitchFamily="34" charset="-128"/>
                <a:ea typeface="Kozuka Gothic Pr6N EL" pitchFamily="34" charset="-128"/>
              </a:rPr>
              <a:t>Image via </a:t>
            </a:r>
            <a:r>
              <a:rPr lang="en-US" sz="900" dirty="0" smtClean="0">
                <a:solidFill>
                  <a:schemeClr val="tx1">
                    <a:lumMod val="75000"/>
                    <a:lumOff val="25000"/>
                  </a:schemeClr>
                </a:solidFill>
              </a:rPr>
              <a:t>http://liwenyisd.wordpress.com</a:t>
            </a:r>
            <a:endParaRPr lang="en-US" sz="900" dirty="0">
              <a:solidFill>
                <a:schemeClr val="tx1">
                  <a:lumMod val="75000"/>
                  <a:lumOff val="25000"/>
                </a:schemeClr>
              </a:solidFill>
              <a:latin typeface="Kozuka Gothic Pr6N EL" pitchFamily="34" charset="-128"/>
              <a:ea typeface="Kozuka Gothic Pr6N EL" pitchFamily="34" charset="-128"/>
            </a:endParaRP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http://systemarchitect.mit.edu/images/stakeholderAnalysisDiagram.png"/>
          <p:cNvPicPr>
            <a:picLocks noChangeAspect="1" noChangeArrowheads="1"/>
          </p:cNvPicPr>
          <p:nvPr/>
        </p:nvPicPr>
        <p:blipFill>
          <a:blip r:embed="rId2" cstate="print"/>
          <a:srcRect/>
          <a:stretch>
            <a:fillRect/>
          </a:stretch>
        </p:blipFill>
        <p:spPr bwMode="auto">
          <a:xfrm>
            <a:off x="609600" y="457200"/>
            <a:ext cx="7696200" cy="5835119"/>
          </a:xfrm>
          <a:prstGeom prst="rect">
            <a:avLst/>
          </a:prstGeom>
          <a:noFill/>
        </p:spPr>
      </p:pic>
      <p:sp>
        <p:nvSpPr>
          <p:cNvPr id="5" name="TextBox 4"/>
          <p:cNvSpPr txBox="1"/>
          <p:nvPr/>
        </p:nvSpPr>
        <p:spPr>
          <a:xfrm>
            <a:off x="0" y="6627168"/>
            <a:ext cx="8382000" cy="230832"/>
          </a:xfrm>
          <a:prstGeom prst="rect">
            <a:avLst/>
          </a:prstGeom>
          <a:noFill/>
        </p:spPr>
        <p:txBody>
          <a:bodyPr wrap="square" rtlCol="0">
            <a:spAutoFit/>
          </a:bodyPr>
          <a:lstStyle/>
          <a:p>
            <a:r>
              <a:rPr lang="en-US" sz="900" dirty="0" smtClean="0">
                <a:solidFill>
                  <a:schemeClr val="tx1">
                    <a:lumMod val="75000"/>
                    <a:lumOff val="25000"/>
                  </a:schemeClr>
                </a:solidFill>
                <a:latin typeface="Kozuka Gothic Pr6N EL" pitchFamily="34" charset="-128"/>
                <a:ea typeface="Kozuka Gothic Pr6N EL" pitchFamily="34" charset="-128"/>
              </a:rPr>
              <a:t>Image via </a:t>
            </a:r>
            <a:r>
              <a:rPr lang="en-US" sz="900" dirty="0" smtClean="0">
                <a:solidFill>
                  <a:schemeClr val="tx1">
                    <a:lumMod val="75000"/>
                    <a:lumOff val="25000"/>
                  </a:schemeClr>
                </a:solidFill>
              </a:rPr>
              <a:t>MIT</a:t>
            </a:r>
            <a:endParaRPr lang="en-US" sz="900" dirty="0">
              <a:solidFill>
                <a:schemeClr val="tx1">
                  <a:lumMod val="75000"/>
                  <a:lumOff val="25000"/>
                </a:schemeClr>
              </a:solidFill>
              <a:latin typeface="Kozuka Gothic Pr6N EL" pitchFamily="34" charset="-128"/>
              <a:ea typeface="Kozuka Gothic Pr6N EL" pitchFamily="34"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Rectangle 2"/>
          <p:cNvSpPr/>
          <p:nvPr/>
        </p:nvSpPr>
        <p:spPr>
          <a:xfrm>
            <a:off x="0" y="0"/>
            <a:ext cx="9144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lumMod val="65000"/>
                  <a:lumOff val="35000"/>
                </a:schemeClr>
              </a:solidFill>
              <a:latin typeface="Kozuka Gothic Pr6N EL" pitchFamily="34" charset="-128"/>
              <a:ea typeface="Kozuka Gothic Pr6N EL" pitchFamily="34" charset="-128"/>
            </a:endParaRPr>
          </a:p>
        </p:txBody>
      </p:sp>
      <p:sp>
        <p:nvSpPr>
          <p:cNvPr id="4" name="TextBox 3"/>
          <p:cNvSpPr txBox="1"/>
          <p:nvPr/>
        </p:nvSpPr>
        <p:spPr>
          <a:xfrm>
            <a:off x="457200" y="2131874"/>
            <a:ext cx="8229600" cy="1754326"/>
          </a:xfrm>
          <a:prstGeom prst="rect">
            <a:avLst/>
          </a:prstGeom>
          <a:noFill/>
        </p:spPr>
        <p:txBody>
          <a:bodyPr wrap="square" rtlCol="0">
            <a:spAutoFit/>
          </a:bodyPr>
          <a:lstStyle/>
          <a:p>
            <a:r>
              <a:rPr lang="en-US" sz="5400" dirty="0" smtClean="0">
                <a:solidFill>
                  <a:srgbClr val="90B78B"/>
                </a:solidFill>
                <a:latin typeface="Exo" pitchFamily="50" charset="0"/>
                <a:ea typeface="Kozuka Gothic Pr6N EL" pitchFamily="34" charset="-128"/>
              </a:rPr>
              <a:t>WHAT IS </a:t>
            </a:r>
          </a:p>
          <a:p>
            <a:r>
              <a:rPr lang="en-US" sz="5400" dirty="0" smtClean="0">
                <a:solidFill>
                  <a:srgbClr val="90B78B"/>
                </a:solidFill>
                <a:latin typeface="Exo" pitchFamily="50" charset="0"/>
                <a:ea typeface="Kozuka Gothic Pr6N EL" pitchFamily="34" charset="-128"/>
              </a:rPr>
              <a:t>SERVICE DESIGN?</a:t>
            </a: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lumMod val="65000"/>
                  <a:lumOff val="35000"/>
                </a:schemeClr>
              </a:solidFill>
              <a:latin typeface="Kozuka Gothic Pr6N EL" pitchFamily="34" charset="-128"/>
              <a:ea typeface="Kozuka Gothic Pr6N EL" pitchFamily="34" charset="-128"/>
            </a:endParaRPr>
          </a:p>
        </p:txBody>
      </p:sp>
      <p:sp>
        <p:nvSpPr>
          <p:cNvPr id="4" name="TextBox 3"/>
          <p:cNvSpPr txBox="1"/>
          <p:nvPr/>
        </p:nvSpPr>
        <p:spPr>
          <a:xfrm>
            <a:off x="457200" y="2131874"/>
            <a:ext cx="8229600" cy="923330"/>
          </a:xfrm>
          <a:prstGeom prst="rect">
            <a:avLst/>
          </a:prstGeom>
          <a:noFill/>
        </p:spPr>
        <p:txBody>
          <a:bodyPr wrap="square" rtlCol="0">
            <a:spAutoFit/>
          </a:bodyPr>
          <a:lstStyle/>
          <a:p>
            <a:r>
              <a:rPr lang="en-US" sz="5400" dirty="0" smtClean="0">
                <a:solidFill>
                  <a:srgbClr val="90B78B"/>
                </a:solidFill>
                <a:latin typeface="Arial"/>
                <a:ea typeface="Kozuka Gothic Pr6N EL" pitchFamily="34" charset="-128"/>
                <a:cs typeface="Arial"/>
              </a:rPr>
              <a:t>RESEARCH</a:t>
            </a: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52600"/>
            <a:ext cx="8229600" cy="3962400"/>
          </a:xfrm>
        </p:spPr>
        <p:txBody>
          <a:bodyPr>
            <a:normAutofit/>
          </a:bodyPr>
          <a:lstStyle/>
          <a:p>
            <a:pPr marL="0" indent="3175">
              <a:buNone/>
            </a:pPr>
            <a:r>
              <a:rPr lang="en-US" sz="3200" b="1" dirty="0" smtClean="0">
                <a:latin typeface="Calibri" pitchFamily="34" charset="0"/>
              </a:rPr>
              <a:t>Service design </a:t>
            </a:r>
            <a:r>
              <a:rPr lang="en-US" sz="3200" dirty="0" smtClean="0">
                <a:latin typeface="Calibri" pitchFamily="34" charset="0"/>
              </a:rPr>
              <a:t>relies on qualitative research </a:t>
            </a:r>
          </a:p>
          <a:p>
            <a:pPr marL="0" indent="3175">
              <a:buNone/>
            </a:pPr>
            <a:endParaRPr lang="en-US" sz="3200" dirty="0">
              <a:latin typeface="Calibri" pitchFamily="34" charset="0"/>
            </a:endParaRPr>
          </a:p>
          <a:p>
            <a:pPr marL="0" indent="3175">
              <a:buNone/>
            </a:pPr>
            <a:r>
              <a:rPr lang="en-US" sz="3200" dirty="0" smtClean="0">
                <a:latin typeface="Calibri" pitchFamily="34" charset="0"/>
              </a:rPr>
              <a:t>One must understand </a:t>
            </a:r>
            <a:r>
              <a:rPr lang="en-US" sz="3200" b="1" dirty="0" smtClean="0">
                <a:latin typeface="Calibri" pitchFamily="34" charset="0"/>
              </a:rPr>
              <a:t>context</a:t>
            </a:r>
            <a:r>
              <a:rPr lang="en-US" sz="3200" dirty="0" smtClean="0">
                <a:latin typeface="Calibri" pitchFamily="34" charset="0"/>
              </a:rPr>
              <a:t> to truly understand a service experience</a:t>
            </a:r>
          </a:p>
          <a:p>
            <a:pPr>
              <a:buNone/>
            </a:pPr>
            <a:endParaRPr lang="en-US" sz="3200" dirty="0">
              <a:latin typeface="Calibri" pitchFamily="34" charset="0"/>
            </a:endParaRPr>
          </a:p>
          <a:p>
            <a:pPr>
              <a:buNone/>
            </a:pPr>
            <a:endParaRPr lang="en-US" sz="3200" dirty="0" smtClean="0">
              <a:latin typeface="Calibri" pitchFamily="34" charset="0"/>
            </a:endParaRPr>
          </a:p>
          <a:p>
            <a:pPr>
              <a:buNone/>
            </a:pPr>
            <a:endParaRPr lang="en-US" sz="3200" dirty="0" smtClean="0">
              <a:latin typeface="Calibri" pitchFamily="34" charset="0"/>
            </a:endParaRPr>
          </a:p>
        </p:txBody>
      </p:sp>
    </p:spTree>
    <p:extLst>
      <p:ext uri="{BB962C8B-B14F-4D97-AF65-F5344CB8AC3E}">
        <p14:creationId xmlns:p14="http://schemas.microsoft.com/office/powerpoint/2010/main" val="1077969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077200" cy="4525963"/>
          </a:xfrm>
        </p:spPr>
        <p:txBody>
          <a:bodyPr>
            <a:normAutofit/>
          </a:bodyPr>
          <a:lstStyle/>
          <a:p>
            <a:pPr marL="0" indent="3175">
              <a:buNone/>
            </a:pPr>
            <a:r>
              <a:rPr lang="en-US" b="1" dirty="0" smtClean="0"/>
              <a:t>Observe</a:t>
            </a:r>
          </a:p>
          <a:p>
            <a:pPr marL="0" indent="3175">
              <a:buNone/>
            </a:pPr>
            <a:r>
              <a:rPr lang="en-US" dirty="0" smtClean="0"/>
              <a:t>Observe your constituents in their service environment. When it’s not feasible to observe them, as them to document their experience through pictures, journals and mobile ethnography apps.</a:t>
            </a:r>
          </a:p>
          <a:p>
            <a:pPr marL="0" indent="3175">
              <a:buNone/>
            </a:pPr>
            <a:endParaRPr lang="en-US" dirty="0"/>
          </a:p>
          <a:p>
            <a:pPr marL="0" indent="3175">
              <a:buNone/>
            </a:pPr>
            <a:r>
              <a:rPr lang="en-US" b="1" dirty="0" smtClean="0"/>
              <a:t>Engage</a:t>
            </a:r>
          </a:p>
          <a:p>
            <a:pPr marL="0" indent="3175">
              <a:buNone/>
            </a:pPr>
            <a:r>
              <a:rPr lang="en-US" dirty="0" smtClean="0"/>
              <a:t>Don’t just ask about an incident or an interaction, talk about the entirety of a customers’ experience, from pre-consideration through reconsideration.</a:t>
            </a:r>
          </a:p>
        </p:txBody>
      </p:sp>
    </p:spTree>
    <p:extLst>
      <p:ext uri="{BB962C8B-B14F-4D97-AF65-F5344CB8AC3E}">
        <p14:creationId xmlns:p14="http://schemas.microsoft.com/office/powerpoint/2010/main" val="2784794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1524000"/>
          </a:xfrm>
        </p:spPr>
        <p:txBody>
          <a:bodyPr/>
          <a:lstStyle/>
          <a:p>
            <a:pPr marL="0" indent="3175">
              <a:buNone/>
            </a:pPr>
            <a:r>
              <a:rPr lang="en-US" b="1" dirty="0" smtClean="0"/>
              <a:t>Seek out extreme users</a:t>
            </a:r>
          </a:p>
          <a:p>
            <a:pPr marL="0" indent="3175">
              <a:buNone/>
            </a:pPr>
            <a:r>
              <a:rPr lang="en-US" dirty="0" smtClean="0"/>
              <a:t>Looking outside the median can lead to brilliant insights from users who are actively using your product or service. </a:t>
            </a:r>
          </a:p>
          <a:p>
            <a:pPr marL="0" indent="3175">
              <a:buNone/>
            </a:pPr>
            <a:endParaRPr lang="en-US" dirty="0"/>
          </a:p>
        </p:txBody>
      </p:sp>
      <p:pic>
        <p:nvPicPr>
          <p:cNvPr id="16386" name="Picture 2" descr="http://3.bp.blogspot.com/-8X87RSQbTRc/URwQB9GB4aI/AAAAAAAASck/QCpZ5xwoGFA/s400/177467-250.gif"/>
          <p:cNvPicPr>
            <a:picLocks noChangeAspect="1" noChangeArrowheads="1"/>
          </p:cNvPicPr>
          <p:nvPr/>
        </p:nvPicPr>
        <p:blipFill>
          <a:blip r:embed="rId2" cstate="print"/>
          <a:srcRect/>
          <a:stretch>
            <a:fillRect/>
          </a:stretch>
        </p:blipFill>
        <p:spPr bwMode="auto">
          <a:xfrm>
            <a:off x="6096000" y="2819400"/>
            <a:ext cx="2095500" cy="3076575"/>
          </a:xfrm>
          <a:prstGeom prst="rect">
            <a:avLst/>
          </a:prstGeom>
          <a:noFill/>
        </p:spPr>
      </p:pic>
      <p:sp>
        <p:nvSpPr>
          <p:cNvPr id="5" name="TextBox 4"/>
          <p:cNvSpPr txBox="1"/>
          <p:nvPr/>
        </p:nvSpPr>
        <p:spPr>
          <a:xfrm>
            <a:off x="457200" y="2667000"/>
            <a:ext cx="5181600" cy="3785652"/>
          </a:xfrm>
          <a:prstGeom prst="rect">
            <a:avLst/>
          </a:prstGeom>
          <a:noFill/>
        </p:spPr>
        <p:txBody>
          <a:bodyPr wrap="square" rtlCol="0">
            <a:spAutoFit/>
          </a:bodyPr>
          <a:lstStyle/>
          <a:p>
            <a:pPr indent="3175"/>
            <a:r>
              <a:rPr lang="en-US" sz="2400" b="1" dirty="0" smtClean="0">
                <a:solidFill>
                  <a:schemeClr val="tx1">
                    <a:lumMod val="65000"/>
                    <a:lumOff val="35000"/>
                  </a:schemeClr>
                </a:solidFill>
              </a:rPr>
              <a:t>Look for problems and workarounds</a:t>
            </a:r>
          </a:p>
          <a:p>
            <a:pPr indent="3175"/>
            <a:r>
              <a:rPr lang="en-US" sz="2400" dirty="0" smtClean="0">
                <a:solidFill>
                  <a:schemeClr val="tx1">
                    <a:lumMod val="65000"/>
                    <a:lumOff val="35000"/>
                  </a:schemeClr>
                </a:solidFill>
              </a:rPr>
              <a:t>People will, in the immortal words of Tim Gunn, </a:t>
            </a:r>
            <a:r>
              <a:rPr lang="en-US" sz="2400" i="1" dirty="0" smtClean="0">
                <a:solidFill>
                  <a:schemeClr val="tx1">
                    <a:lumMod val="65000"/>
                    <a:lumOff val="35000"/>
                  </a:schemeClr>
                </a:solidFill>
              </a:rPr>
              <a:t>Make it Work</a:t>
            </a:r>
            <a:r>
              <a:rPr lang="en-US" sz="2400" dirty="0" smtClean="0">
                <a:solidFill>
                  <a:schemeClr val="tx1">
                    <a:lumMod val="65000"/>
                    <a:lumOff val="35000"/>
                  </a:schemeClr>
                </a:solidFill>
              </a:rPr>
              <a:t>. </a:t>
            </a:r>
          </a:p>
          <a:p>
            <a:pPr indent="3175"/>
            <a:endParaRPr lang="en-US" sz="2400" dirty="0">
              <a:solidFill>
                <a:schemeClr val="tx1">
                  <a:lumMod val="65000"/>
                  <a:lumOff val="35000"/>
                </a:schemeClr>
              </a:solidFill>
            </a:endParaRPr>
          </a:p>
          <a:p>
            <a:pPr indent="3175"/>
            <a:r>
              <a:rPr lang="en-US" sz="2400" dirty="0" smtClean="0">
                <a:solidFill>
                  <a:schemeClr val="tx1">
                    <a:lumMod val="65000"/>
                    <a:lumOff val="35000"/>
                  </a:schemeClr>
                </a:solidFill>
              </a:rPr>
              <a:t>How are they using and adapting your product or service? If this is what your service is supposed to do, why are they working so hard? What can you learn from this?</a:t>
            </a:r>
          </a:p>
          <a:p>
            <a:endParaRPr lang="en-US" sz="2400" dirty="0">
              <a:solidFill>
                <a:schemeClr val="tx1">
                  <a:lumMod val="65000"/>
                  <a:lumOff val="35000"/>
                </a:schemeClr>
              </a:solidFill>
            </a:endParaRPr>
          </a:p>
        </p:txBody>
      </p:sp>
    </p:spTree>
    <p:extLst>
      <p:ext uri="{BB962C8B-B14F-4D97-AF65-F5344CB8AC3E}">
        <p14:creationId xmlns:p14="http://schemas.microsoft.com/office/powerpoint/2010/main" val="1685095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3175">
              <a:buNone/>
            </a:pPr>
            <a:r>
              <a:rPr lang="en-US" b="1" dirty="0" smtClean="0"/>
              <a:t>Cool story, bro</a:t>
            </a:r>
          </a:p>
          <a:p>
            <a:pPr marL="0" indent="3175">
              <a:buNone/>
            </a:pPr>
            <a:r>
              <a:rPr lang="en-US" dirty="0" smtClean="0"/>
              <a:t>This all takes time. Know what we don’t have a lot of today? Time. </a:t>
            </a:r>
          </a:p>
          <a:p>
            <a:pPr marL="0" indent="3175">
              <a:buNone/>
            </a:pPr>
            <a:endParaRPr lang="en-US" dirty="0"/>
          </a:p>
          <a:p>
            <a:pPr marL="0" indent="3175">
              <a:buNone/>
            </a:pPr>
            <a:r>
              <a:rPr lang="en-US" dirty="0" smtClean="0"/>
              <a:t>But that’s </a:t>
            </a:r>
            <a:r>
              <a:rPr lang="en-US" b="1" dirty="0" smtClean="0"/>
              <a:t>OK</a:t>
            </a:r>
            <a:r>
              <a:rPr lang="en-US" dirty="0" smtClean="0"/>
              <a:t>!</a:t>
            </a:r>
            <a:endParaRPr lang="en-US" dirty="0"/>
          </a:p>
        </p:txBody>
      </p:sp>
    </p:spTree>
    <p:extLst>
      <p:ext uri="{BB962C8B-B14F-4D97-AF65-F5344CB8AC3E}">
        <p14:creationId xmlns:p14="http://schemas.microsoft.com/office/powerpoint/2010/main" val="1732835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lumMod val="65000"/>
                  <a:lumOff val="35000"/>
                </a:schemeClr>
              </a:solidFill>
              <a:latin typeface="Kozuka Gothic Pr6N EL" pitchFamily="34" charset="-128"/>
              <a:ea typeface="Kozuka Gothic Pr6N EL" pitchFamily="34" charset="-128"/>
            </a:endParaRPr>
          </a:p>
        </p:txBody>
      </p:sp>
      <p:sp>
        <p:nvSpPr>
          <p:cNvPr id="4" name="TextBox 3"/>
          <p:cNvSpPr txBox="1"/>
          <p:nvPr/>
        </p:nvSpPr>
        <p:spPr>
          <a:xfrm>
            <a:off x="457200" y="2131874"/>
            <a:ext cx="8229600" cy="1754326"/>
          </a:xfrm>
          <a:prstGeom prst="rect">
            <a:avLst/>
          </a:prstGeom>
          <a:noFill/>
        </p:spPr>
        <p:txBody>
          <a:bodyPr wrap="square" rtlCol="0">
            <a:spAutoFit/>
          </a:bodyPr>
          <a:lstStyle/>
          <a:p>
            <a:r>
              <a:rPr lang="en-US" sz="5400" dirty="0" smtClean="0">
                <a:solidFill>
                  <a:schemeClr val="tx1">
                    <a:lumMod val="65000"/>
                    <a:lumOff val="35000"/>
                  </a:schemeClr>
                </a:solidFill>
                <a:latin typeface="Exo" pitchFamily="50" charset="0"/>
                <a:ea typeface="Kozuka Gothic Pr6N EL" pitchFamily="34" charset="-128"/>
              </a:rPr>
              <a:t>PERSONA</a:t>
            </a:r>
          </a:p>
          <a:p>
            <a:r>
              <a:rPr lang="en-US" sz="5400" dirty="0" smtClean="0">
                <a:solidFill>
                  <a:schemeClr val="tx1">
                    <a:lumMod val="65000"/>
                    <a:lumOff val="35000"/>
                  </a:schemeClr>
                </a:solidFill>
                <a:latin typeface="Exo" pitchFamily="50" charset="0"/>
                <a:ea typeface="Kozuka Gothic Pr6N EL" pitchFamily="34" charset="-128"/>
              </a:rPr>
              <a:t>DEVELOPMENT</a:t>
            </a:r>
          </a:p>
        </p:txBody>
      </p:sp>
    </p:spTree>
    <p:extLst>
      <p:ext uri="{BB962C8B-B14F-4D97-AF65-F5344CB8AC3E}">
        <p14:creationId xmlns:p14="http://schemas.microsoft.com/office/powerpoint/2010/main" val="79030536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724400"/>
          </a:xfrm>
        </p:spPr>
        <p:txBody>
          <a:bodyPr/>
          <a:lstStyle/>
          <a:p>
            <a:endParaRPr lang="en-US" dirty="0" smtClean="0">
              <a:latin typeface="Exo" pitchFamily="50" charset="0"/>
            </a:endParaRPr>
          </a:p>
          <a:p>
            <a:endParaRPr lang="en-US" dirty="0" smtClean="0">
              <a:latin typeface="Exo" pitchFamily="50" charset="0"/>
            </a:endParaRPr>
          </a:p>
          <a:p>
            <a:r>
              <a:rPr lang="en-US" dirty="0" smtClean="0">
                <a:latin typeface="Exo" pitchFamily="50" charset="0"/>
              </a:rPr>
              <a:t>We use personas in service design so that we’re able to tell the story of an experience from a developed perspective. </a:t>
            </a:r>
          </a:p>
          <a:p>
            <a:endParaRPr lang="en-US" dirty="0" smtClean="0">
              <a:latin typeface="Exo" pitchFamily="50" charset="0"/>
            </a:endParaRPr>
          </a:p>
          <a:p>
            <a:r>
              <a:rPr lang="en-US" dirty="0" smtClean="0">
                <a:latin typeface="Exo" pitchFamily="50" charset="0"/>
              </a:rPr>
              <a:t>Personas are created through research, and are usually an amalgamation of multiple real service users and providers.</a:t>
            </a:r>
          </a:p>
        </p:txBody>
      </p:sp>
    </p:spTree>
    <p:extLst>
      <p:ext uri="{BB962C8B-B14F-4D97-AF65-F5344CB8AC3E}">
        <p14:creationId xmlns:p14="http://schemas.microsoft.com/office/powerpoint/2010/main" val="3845822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34000" y="3657600"/>
            <a:ext cx="2286000" cy="228600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p:cNvPicPr>
            <a:picLocks noChangeAspect="1" noChangeArrowheads="1"/>
          </p:cNvPicPr>
          <p:nvPr/>
        </p:nvPicPr>
        <p:blipFill>
          <a:blip r:embed="rId2" cstate="print"/>
          <a:srcRect/>
          <a:stretch>
            <a:fillRect/>
          </a:stretch>
        </p:blipFill>
        <p:spPr bwMode="auto">
          <a:xfrm>
            <a:off x="5715000" y="3810000"/>
            <a:ext cx="1514475" cy="1924050"/>
          </a:xfrm>
          <a:prstGeom prst="rect">
            <a:avLst/>
          </a:prstGeom>
          <a:noFill/>
          <a:ln w="9525">
            <a:noFill/>
            <a:miter lim="800000"/>
            <a:headEnd/>
            <a:tailEnd/>
          </a:ln>
        </p:spPr>
      </p:pic>
      <p:sp>
        <p:nvSpPr>
          <p:cNvPr id="12" name="Rectangle 11"/>
          <p:cNvSpPr/>
          <p:nvPr/>
        </p:nvSpPr>
        <p:spPr>
          <a:xfrm>
            <a:off x="5334000" y="1143000"/>
            <a:ext cx="2286000" cy="228600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p:cNvPicPr>
            <a:picLocks noChangeAspect="1" noChangeArrowheads="1"/>
          </p:cNvPicPr>
          <p:nvPr/>
        </p:nvPicPr>
        <p:blipFill>
          <a:blip r:embed="rId2" cstate="print"/>
          <a:srcRect/>
          <a:stretch>
            <a:fillRect/>
          </a:stretch>
        </p:blipFill>
        <p:spPr bwMode="auto">
          <a:xfrm>
            <a:off x="5715000" y="1219200"/>
            <a:ext cx="1514475" cy="1924050"/>
          </a:xfrm>
          <a:prstGeom prst="rect">
            <a:avLst/>
          </a:prstGeom>
          <a:noFill/>
          <a:ln w="9525">
            <a:noFill/>
            <a:miter lim="800000"/>
            <a:headEnd/>
            <a:tailEnd/>
          </a:ln>
        </p:spPr>
      </p:pic>
      <p:sp>
        <p:nvSpPr>
          <p:cNvPr id="9" name="Content Placeholder 4"/>
          <p:cNvSpPr txBox="1">
            <a:spLocks/>
          </p:cNvSpPr>
          <p:nvPr/>
        </p:nvSpPr>
        <p:spPr>
          <a:xfrm>
            <a:off x="457200" y="1417637"/>
            <a:ext cx="4114800" cy="4525963"/>
          </a:xfrm>
          <a:prstGeom prst="rect">
            <a:avLst/>
          </a:prstGeom>
        </p:spPr>
        <p:txBody>
          <a:bodyPr vert="horz" lIns="91440" tIns="45720" rIns="91440" bIns="45720" rtlCol="0">
            <a:normAutofit/>
          </a:bodyPr>
          <a:lstStyle/>
          <a:p>
            <a:pPr marL="0" marR="0" lvl="0" indent="3175"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1" u="none" strike="noStrike" kern="1200" cap="none" spc="0" normalizeH="0" baseline="0" noProof="0" smtClean="0">
                <a:ln>
                  <a:noFill/>
                </a:ln>
                <a:solidFill>
                  <a:schemeClr val="tx1">
                    <a:lumMod val="65000"/>
                    <a:lumOff val="35000"/>
                  </a:schemeClr>
                </a:solidFill>
                <a:effectLst/>
                <a:uLnTx/>
                <a:uFillTx/>
                <a:latin typeface="Exo" pitchFamily="50" charset="0"/>
                <a:ea typeface="Kozuka Gothic Pr6N EL" pitchFamily="34" charset="-128"/>
              </a:rPr>
              <a:t>Per demographic research</a:t>
            </a:r>
          </a:p>
          <a:p>
            <a:pPr marL="0" marR="0" lvl="0" indent="3175"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smtClean="0">
                <a:ln>
                  <a:noFill/>
                </a:ln>
                <a:solidFill>
                  <a:schemeClr val="tx1">
                    <a:lumMod val="65000"/>
                    <a:lumOff val="35000"/>
                  </a:schemeClr>
                </a:solidFill>
                <a:effectLst/>
                <a:uLnTx/>
                <a:uFillTx/>
                <a:latin typeface="Exo" pitchFamily="50" charset="0"/>
                <a:ea typeface="Kozuka Gothic Pr6N EL" pitchFamily="34" charset="-128"/>
              </a:rPr>
              <a:t>Male</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smtClean="0">
                <a:ln>
                  <a:noFill/>
                </a:ln>
                <a:solidFill>
                  <a:schemeClr val="tx1">
                    <a:lumMod val="65000"/>
                    <a:lumOff val="35000"/>
                  </a:schemeClr>
                </a:solidFill>
                <a:effectLst/>
                <a:uLnTx/>
                <a:uFillTx/>
                <a:latin typeface="Exo" pitchFamily="50" charset="0"/>
                <a:ea typeface="Kozuka Gothic Pr6N EL" pitchFamily="34" charset="-128"/>
              </a:rPr>
              <a:t>Born in 1948</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smtClean="0">
                <a:ln>
                  <a:noFill/>
                </a:ln>
                <a:solidFill>
                  <a:schemeClr val="tx1">
                    <a:lumMod val="65000"/>
                    <a:lumOff val="35000"/>
                  </a:schemeClr>
                </a:solidFill>
                <a:effectLst/>
                <a:uLnTx/>
                <a:uFillTx/>
                <a:latin typeface="Exo" pitchFamily="50" charset="0"/>
                <a:ea typeface="Kozuka Gothic Pr6N EL" pitchFamily="34" charset="-128"/>
              </a:rPr>
              <a:t>Raised in England</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smtClean="0">
                <a:ln>
                  <a:noFill/>
                </a:ln>
                <a:solidFill>
                  <a:schemeClr val="tx1">
                    <a:lumMod val="65000"/>
                    <a:lumOff val="35000"/>
                  </a:schemeClr>
                </a:solidFill>
                <a:effectLst/>
                <a:uLnTx/>
                <a:uFillTx/>
                <a:latin typeface="Exo" pitchFamily="50" charset="0"/>
                <a:ea typeface="Kozuka Gothic Pr6N EL" pitchFamily="34" charset="-128"/>
              </a:rPr>
              <a:t>Married</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smtClean="0">
                <a:ln>
                  <a:noFill/>
                </a:ln>
                <a:solidFill>
                  <a:schemeClr val="tx1">
                    <a:lumMod val="65000"/>
                    <a:lumOff val="35000"/>
                  </a:schemeClr>
                </a:solidFill>
                <a:effectLst/>
                <a:uLnTx/>
                <a:uFillTx/>
                <a:latin typeface="Exo" pitchFamily="50" charset="0"/>
                <a:ea typeface="Kozuka Gothic Pr6N EL" pitchFamily="34" charset="-128"/>
              </a:rPr>
              <a:t>Have at least 2 children</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smtClean="0">
                <a:ln>
                  <a:noFill/>
                </a:ln>
                <a:solidFill>
                  <a:schemeClr val="tx1">
                    <a:lumMod val="65000"/>
                    <a:lumOff val="35000"/>
                  </a:schemeClr>
                </a:solidFill>
                <a:effectLst/>
                <a:uLnTx/>
                <a:uFillTx/>
                <a:latin typeface="Exo" pitchFamily="50" charset="0"/>
                <a:ea typeface="Kozuka Gothic Pr6N EL" pitchFamily="34" charset="-128"/>
              </a:rPr>
              <a:t>Like dogs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smtClean="0">
                <a:ln>
                  <a:noFill/>
                </a:ln>
                <a:solidFill>
                  <a:schemeClr val="tx1">
                    <a:lumMod val="65000"/>
                    <a:lumOff val="35000"/>
                  </a:schemeClr>
                </a:solidFill>
                <a:effectLst/>
                <a:uLnTx/>
                <a:uFillTx/>
                <a:latin typeface="Exo" pitchFamily="50" charset="0"/>
                <a:ea typeface="Kozuka Gothic Pr6N EL" pitchFamily="34" charset="-128"/>
              </a:rPr>
              <a:t>Successful and wealthy</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smtClean="0">
                <a:ln>
                  <a:noFill/>
                </a:ln>
                <a:solidFill>
                  <a:schemeClr val="tx1">
                    <a:lumMod val="65000"/>
                    <a:lumOff val="35000"/>
                  </a:schemeClr>
                </a:solidFill>
                <a:effectLst/>
                <a:uLnTx/>
                <a:uFillTx/>
                <a:latin typeface="Exo" pitchFamily="50" charset="0"/>
                <a:ea typeface="Kozuka Gothic Pr6N EL" pitchFamily="34" charset="-128"/>
              </a:rPr>
              <a:t>Love the Alps </a:t>
            </a:r>
            <a:endParaRPr kumimoji="0" lang="en-US" sz="2400" b="0" i="0" u="none" strike="noStrike" kern="1200" cap="none" spc="0" normalizeH="0" baseline="0" noProof="0" dirty="0">
              <a:ln>
                <a:noFill/>
              </a:ln>
              <a:solidFill>
                <a:schemeClr val="tx1">
                  <a:lumMod val="65000"/>
                  <a:lumOff val="35000"/>
                </a:schemeClr>
              </a:solidFill>
              <a:effectLst/>
              <a:uLnTx/>
              <a:uFillTx/>
              <a:latin typeface="Exo" pitchFamily="50" charset="0"/>
              <a:ea typeface="Kozuka Gothic Pr6N EL" pitchFamily="34" charset="-128"/>
            </a:endParaRPr>
          </a:p>
        </p:txBody>
      </p:sp>
      <p:sp>
        <p:nvSpPr>
          <p:cNvPr id="10" name="TextBox 9"/>
          <p:cNvSpPr txBox="1"/>
          <p:nvPr/>
        </p:nvSpPr>
        <p:spPr>
          <a:xfrm>
            <a:off x="0" y="6627168"/>
            <a:ext cx="8382000" cy="230832"/>
          </a:xfrm>
          <a:prstGeom prst="rect">
            <a:avLst/>
          </a:prstGeom>
          <a:noFill/>
        </p:spPr>
        <p:txBody>
          <a:bodyPr wrap="square" rtlCol="0">
            <a:spAutoFit/>
          </a:bodyPr>
          <a:lstStyle/>
          <a:p>
            <a:r>
              <a:rPr lang="en-US" sz="900" dirty="0" smtClean="0">
                <a:solidFill>
                  <a:schemeClr val="tx1">
                    <a:lumMod val="75000"/>
                    <a:lumOff val="25000"/>
                  </a:schemeClr>
                </a:solidFill>
                <a:latin typeface="Kozuka Gothic Pr6N EL" pitchFamily="34" charset="-128"/>
                <a:ea typeface="Kozuka Gothic Pr6N EL" pitchFamily="34" charset="-128"/>
              </a:rPr>
              <a:t>Via </a:t>
            </a:r>
            <a:r>
              <a:rPr lang="en-US" sz="900" dirty="0" err="1" smtClean="0">
                <a:solidFill>
                  <a:schemeClr val="tx1">
                    <a:lumMod val="75000"/>
                    <a:lumOff val="25000"/>
                  </a:schemeClr>
                </a:solidFill>
                <a:latin typeface="Kozuka Gothic Pr6N EL" pitchFamily="34" charset="-128"/>
                <a:ea typeface="Kozuka Gothic Pr6N EL" pitchFamily="34" charset="-128"/>
              </a:rPr>
              <a:t>TiSDT</a:t>
            </a:r>
            <a:r>
              <a:rPr lang="en-US" sz="900" dirty="0" smtClean="0">
                <a:solidFill>
                  <a:schemeClr val="tx1">
                    <a:lumMod val="75000"/>
                    <a:lumOff val="25000"/>
                  </a:schemeClr>
                </a:solidFill>
                <a:latin typeface="Kozuka Gothic Pr6N EL" pitchFamily="34" charset="-128"/>
                <a:ea typeface="Kozuka Gothic Pr6N EL" pitchFamily="34" charset="-128"/>
              </a:rPr>
              <a:t>.</a:t>
            </a:r>
            <a:endParaRPr lang="en-US" sz="900" dirty="0">
              <a:solidFill>
                <a:schemeClr val="tx1">
                  <a:lumMod val="75000"/>
                  <a:lumOff val="25000"/>
                </a:schemeClr>
              </a:solidFill>
              <a:latin typeface="Kozuka Gothic Pr6N EL" pitchFamily="34" charset="-128"/>
              <a:ea typeface="Kozuka Gothic Pr6N EL" pitchFamily="34" charset="-128"/>
            </a:endParaRPr>
          </a:p>
        </p:txBody>
      </p:sp>
    </p:spTree>
    <p:extLst>
      <p:ext uri="{BB962C8B-B14F-4D97-AF65-F5344CB8AC3E}">
        <p14:creationId xmlns:p14="http://schemas.microsoft.com/office/powerpoint/2010/main" val="516838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www.biography.com/imported/images/Biography/Images/Profiles/C/Prince-Charles-9244936-1-402.jpg"/>
          <p:cNvPicPr>
            <a:picLocks noChangeAspect="1" noChangeArrowheads="1"/>
          </p:cNvPicPr>
          <p:nvPr/>
        </p:nvPicPr>
        <p:blipFill>
          <a:blip r:embed="rId2" cstate="print"/>
          <a:srcRect/>
          <a:stretch>
            <a:fillRect/>
          </a:stretch>
        </p:blipFill>
        <p:spPr bwMode="auto">
          <a:xfrm>
            <a:off x="5334000" y="1143000"/>
            <a:ext cx="2285999" cy="2286000"/>
          </a:xfrm>
          <a:prstGeom prst="rect">
            <a:avLst/>
          </a:prstGeom>
          <a:noFill/>
          <a:ln w="25400">
            <a:solidFill>
              <a:schemeClr val="tx1">
                <a:lumMod val="65000"/>
                <a:lumOff val="35000"/>
              </a:schemeClr>
            </a:solidFill>
          </a:ln>
        </p:spPr>
      </p:pic>
      <p:sp>
        <p:nvSpPr>
          <p:cNvPr id="6" name="Rectangle 5"/>
          <p:cNvSpPr/>
          <p:nvPr/>
        </p:nvSpPr>
        <p:spPr>
          <a:xfrm>
            <a:off x="5334000" y="3657600"/>
            <a:ext cx="2286000" cy="228600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p:cNvPicPr>
            <a:picLocks noChangeAspect="1" noChangeArrowheads="1"/>
          </p:cNvPicPr>
          <p:nvPr/>
        </p:nvPicPr>
        <p:blipFill>
          <a:blip r:embed="rId3" cstate="print"/>
          <a:srcRect/>
          <a:stretch>
            <a:fillRect/>
          </a:stretch>
        </p:blipFill>
        <p:spPr bwMode="auto">
          <a:xfrm>
            <a:off x="5715000" y="3810000"/>
            <a:ext cx="1514475" cy="1924050"/>
          </a:xfrm>
          <a:prstGeom prst="rect">
            <a:avLst/>
          </a:prstGeom>
          <a:noFill/>
          <a:ln w="9525">
            <a:noFill/>
            <a:miter lim="800000"/>
            <a:headEnd/>
            <a:tailEnd/>
          </a:ln>
        </p:spPr>
      </p:pic>
      <p:sp>
        <p:nvSpPr>
          <p:cNvPr id="9" name="Content Placeholder 4"/>
          <p:cNvSpPr txBox="1">
            <a:spLocks/>
          </p:cNvSpPr>
          <p:nvPr/>
        </p:nvSpPr>
        <p:spPr>
          <a:xfrm>
            <a:off x="457200" y="1417637"/>
            <a:ext cx="4114800" cy="4525963"/>
          </a:xfrm>
          <a:prstGeom prst="rect">
            <a:avLst/>
          </a:prstGeom>
        </p:spPr>
        <p:txBody>
          <a:bodyPr vert="horz" lIns="91440" tIns="45720" rIns="91440" bIns="45720" rtlCol="0">
            <a:normAutofit/>
          </a:bodyPr>
          <a:lstStyle/>
          <a:p>
            <a:pPr marL="0" marR="0" lvl="0" indent="3175"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1" u="none" strike="noStrike" kern="1200" cap="none" spc="0" normalizeH="0" baseline="0" noProof="0" smtClean="0">
                <a:ln>
                  <a:noFill/>
                </a:ln>
                <a:solidFill>
                  <a:schemeClr val="tx1">
                    <a:lumMod val="65000"/>
                    <a:lumOff val="35000"/>
                  </a:schemeClr>
                </a:solidFill>
                <a:effectLst/>
                <a:uLnTx/>
                <a:uFillTx/>
                <a:latin typeface="Exo" pitchFamily="50" charset="0"/>
                <a:ea typeface="Kozuka Gothic Pr6N EL" pitchFamily="34" charset="-128"/>
              </a:rPr>
              <a:t>Per demographic research</a:t>
            </a:r>
          </a:p>
          <a:p>
            <a:pPr marL="0" marR="0" lvl="0" indent="3175"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smtClean="0">
                <a:ln>
                  <a:noFill/>
                </a:ln>
                <a:solidFill>
                  <a:schemeClr val="tx1">
                    <a:lumMod val="65000"/>
                    <a:lumOff val="35000"/>
                  </a:schemeClr>
                </a:solidFill>
                <a:effectLst/>
                <a:uLnTx/>
                <a:uFillTx/>
                <a:latin typeface="Exo" pitchFamily="50" charset="0"/>
                <a:ea typeface="Kozuka Gothic Pr6N EL" pitchFamily="34" charset="-128"/>
              </a:rPr>
              <a:t>Male</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smtClean="0">
                <a:ln>
                  <a:noFill/>
                </a:ln>
                <a:solidFill>
                  <a:schemeClr val="tx1">
                    <a:lumMod val="65000"/>
                    <a:lumOff val="35000"/>
                  </a:schemeClr>
                </a:solidFill>
                <a:effectLst/>
                <a:uLnTx/>
                <a:uFillTx/>
                <a:latin typeface="Exo" pitchFamily="50" charset="0"/>
                <a:ea typeface="Kozuka Gothic Pr6N EL" pitchFamily="34" charset="-128"/>
              </a:rPr>
              <a:t>Born in 1948</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smtClean="0">
                <a:ln>
                  <a:noFill/>
                </a:ln>
                <a:solidFill>
                  <a:schemeClr val="tx1">
                    <a:lumMod val="65000"/>
                    <a:lumOff val="35000"/>
                  </a:schemeClr>
                </a:solidFill>
                <a:effectLst/>
                <a:uLnTx/>
                <a:uFillTx/>
                <a:latin typeface="Exo" pitchFamily="50" charset="0"/>
                <a:ea typeface="Kozuka Gothic Pr6N EL" pitchFamily="34" charset="-128"/>
              </a:rPr>
              <a:t>Raised in England</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smtClean="0">
                <a:ln>
                  <a:noFill/>
                </a:ln>
                <a:solidFill>
                  <a:schemeClr val="tx1">
                    <a:lumMod val="65000"/>
                    <a:lumOff val="35000"/>
                  </a:schemeClr>
                </a:solidFill>
                <a:effectLst/>
                <a:uLnTx/>
                <a:uFillTx/>
                <a:latin typeface="Exo" pitchFamily="50" charset="0"/>
                <a:ea typeface="Kozuka Gothic Pr6N EL" pitchFamily="34" charset="-128"/>
              </a:rPr>
              <a:t>Married</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smtClean="0">
                <a:ln>
                  <a:noFill/>
                </a:ln>
                <a:solidFill>
                  <a:schemeClr val="tx1">
                    <a:lumMod val="65000"/>
                    <a:lumOff val="35000"/>
                  </a:schemeClr>
                </a:solidFill>
                <a:effectLst/>
                <a:uLnTx/>
                <a:uFillTx/>
                <a:latin typeface="Exo" pitchFamily="50" charset="0"/>
                <a:ea typeface="Kozuka Gothic Pr6N EL" pitchFamily="34" charset="-128"/>
              </a:rPr>
              <a:t>Have at least 2 children</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smtClean="0">
                <a:ln>
                  <a:noFill/>
                </a:ln>
                <a:solidFill>
                  <a:schemeClr val="tx1">
                    <a:lumMod val="65000"/>
                    <a:lumOff val="35000"/>
                  </a:schemeClr>
                </a:solidFill>
                <a:effectLst/>
                <a:uLnTx/>
                <a:uFillTx/>
                <a:latin typeface="Exo" pitchFamily="50" charset="0"/>
                <a:ea typeface="Kozuka Gothic Pr6N EL" pitchFamily="34" charset="-128"/>
              </a:rPr>
              <a:t>Like dogs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smtClean="0">
                <a:ln>
                  <a:noFill/>
                </a:ln>
                <a:solidFill>
                  <a:schemeClr val="tx1">
                    <a:lumMod val="65000"/>
                    <a:lumOff val="35000"/>
                  </a:schemeClr>
                </a:solidFill>
                <a:effectLst/>
                <a:uLnTx/>
                <a:uFillTx/>
                <a:latin typeface="Exo" pitchFamily="50" charset="0"/>
                <a:ea typeface="Kozuka Gothic Pr6N EL" pitchFamily="34" charset="-128"/>
              </a:rPr>
              <a:t>Successful and wealthy</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smtClean="0">
                <a:ln>
                  <a:noFill/>
                </a:ln>
                <a:solidFill>
                  <a:schemeClr val="tx1">
                    <a:lumMod val="65000"/>
                    <a:lumOff val="35000"/>
                  </a:schemeClr>
                </a:solidFill>
                <a:effectLst/>
                <a:uLnTx/>
                <a:uFillTx/>
                <a:latin typeface="Exo" pitchFamily="50" charset="0"/>
                <a:ea typeface="Kozuka Gothic Pr6N EL" pitchFamily="34" charset="-128"/>
              </a:rPr>
              <a:t>Love the Alps </a:t>
            </a:r>
            <a:endParaRPr kumimoji="0" lang="en-US" sz="2400" b="0" i="0" u="none" strike="noStrike" kern="1200" cap="none" spc="0" normalizeH="0" baseline="0" noProof="0" dirty="0">
              <a:ln>
                <a:noFill/>
              </a:ln>
              <a:solidFill>
                <a:schemeClr val="tx1">
                  <a:lumMod val="65000"/>
                  <a:lumOff val="35000"/>
                </a:schemeClr>
              </a:solidFill>
              <a:effectLst/>
              <a:uLnTx/>
              <a:uFillTx/>
              <a:latin typeface="Exo" pitchFamily="50" charset="0"/>
              <a:ea typeface="Kozuka Gothic Pr6N EL" pitchFamily="34" charset="-128"/>
            </a:endParaRPr>
          </a:p>
        </p:txBody>
      </p:sp>
      <p:sp>
        <p:nvSpPr>
          <p:cNvPr id="10" name="TextBox 9"/>
          <p:cNvSpPr txBox="1"/>
          <p:nvPr/>
        </p:nvSpPr>
        <p:spPr>
          <a:xfrm>
            <a:off x="0" y="6627168"/>
            <a:ext cx="8382000" cy="230832"/>
          </a:xfrm>
          <a:prstGeom prst="rect">
            <a:avLst/>
          </a:prstGeom>
          <a:noFill/>
        </p:spPr>
        <p:txBody>
          <a:bodyPr wrap="square" rtlCol="0">
            <a:spAutoFit/>
          </a:bodyPr>
          <a:lstStyle/>
          <a:p>
            <a:r>
              <a:rPr lang="en-US" sz="900" dirty="0" smtClean="0">
                <a:solidFill>
                  <a:schemeClr val="tx1">
                    <a:lumMod val="75000"/>
                    <a:lumOff val="25000"/>
                  </a:schemeClr>
                </a:solidFill>
                <a:latin typeface="Kozuka Gothic Pr6N EL" pitchFamily="34" charset="-128"/>
                <a:ea typeface="Kozuka Gothic Pr6N EL" pitchFamily="34" charset="-128"/>
              </a:rPr>
              <a:t>Via </a:t>
            </a:r>
            <a:r>
              <a:rPr lang="en-US" sz="900" dirty="0" err="1" smtClean="0">
                <a:solidFill>
                  <a:schemeClr val="tx1">
                    <a:lumMod val="75000"/>
                    <a:lumOff val="25000"/>
                  </a:schemeClr>
                </a:solidFill>
                <a:latin typeface="Kozuka Gothic Pr6N EL" pitchFamily="34" charset="-128"/>
                <a:ea typeface="Kozuka Gothic Pr6N EL" pitchFamily="34" charset="-128"/>
              </a:rPr>
              <a:t>TiSDT</a:t>
            </a:r>
            <a:r>
              <a:rPr lang="en-US" sz="900" dirty="0" smtClean="0">
                <a:solidFill>
                  <a:schemeClr val="tx1">
                    <a:lumMod val="75000"/>
                    <a:lumOff val="25000"/>
                  </a:schemeClr>
                </a:solidFill>
                <a:latin typeface="Kozuka Gothic Pr6N EL" pitchFamily="34" charset="-128"/>
                <a:ea typeface="Kozuka Gothic Pr6N EL" pitchFamily="34" charset="-128"/>
              </a:rPr>
              <a:t>.</a:t>
            </a:r>
            <a:endParaRPr lang="en-US" sz="900" dirty="0">
              <a:solidFill>
                <a:schemeClr val="tx1">
                  <a:lumMod val="75000"/>
                  <a:lumOff val="25000"/>
                </a:schemeClr>
              </a:solidFill>
              <a:latin typeface="Kozuka Gothic Pr6N EL" pitchFamily="34" charset="-128"/>
              <a:ea typeface="Kozuka Gothic Pr6N EL" pitchFamily="34" charset="-128"/>
            </a:endParaRPr>
          </a:p>
        </p:txBody>
      </p:sp>
    </p:spTree>
    <p:extLst>
      <p:ext uri="{BB962C8B-B14F-4D97-AF65-F5344CB8AC3E}">
        <p14:creationId xmlns:p14="http://schemas.microsoft.com/office/powerpoint/2010/main" val="17404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417637"/>
            <a:ext cx="4114800" cy="4525963"/>
          </a:xfrm>
        </p:spPr>
        <p:txBody>
          <a:bodyPr/>
          <a:lstStyle/>
          <a:p>
            <a:pPr marL="0" indent="3175">
              <a:buNone/>
            </a:pPr>
            <a:r>
              <a:rPr lang="en-US" i="1" dirty="0" smtClean="0">
                <a:latin typeface="Exo" pitchFamily="50" charset="0"/>
                <a:ea typeface="Kozuka Gothic Pr6N EL" pitchFamily="34" charset="-128"/>
              </a:rPr>
              <a:t>Per demographic research</a:t>
            </a:r>
          </a:p>
          <a:p>
            <a:pPr marL="0" indent="3175">
              <a:buNone/>
            </a:pPr>
            <a:r>
              <a:rPr lang="en-US" dirty="0" smtClean="0">
                <a:latin typeface="Exo" pitchFamily="50" charset="0"/>
                <a:ea typeface="Kozuka Gothic Pr6N EL" pitchFamily="34" charset="-128"/>
              </a:rPr>
              <a:t>Male</a:t>
            </a:r>
          </a:p>
          <a:p>
            <a:r>
              <a:rPr lang="en-US" dirty="0" smtClean="0">
                <a:latin typeface="Exo" pitchFamily="50" charset="0"/>
                <a:ea typeface="Kozuka Gothic Pr6N EL" pitchFamily="34" charset="-128"/>
              </a:rPr>
              <a:t>Born </a:t>
            </a:r>
            <a:r>
              <a:rPr lang="en-US" dirty="0">
                <a:latin typeface="Exo" pitchFamily="50" charset="0"/>
                <a:ea typeface="Kozuka Gothic Pr6N EL" pitchFamily="34" charset="-128"/>
              </a:rPr>
              <a:t>in </a:t>
            </a:r>
            <a:r>
              <a:rPr lang="en-US" dirty="0" smtClean="0">
                <a:latin typeface="Exo" pitchFamily="50" charset="0"/>
                <a:ea typeface="Kozuka Gothic Pr6N EL" pitchFamily="34" charset="-128"/>
              </a:rPr>
              <a:t>1948</a:t>
            </a:r>
          </a:p>
          <a:p>
            <a:r>
              <a:rPr lang="en-US" dirty="0">
                <a:latin typeface="Exo" pitchFamily="50" charset="0"/>
                <a:ea typeface="Kozuka Gothic Pr6N EL" pitchFamily="34" charset="-128"/>
              </a:rPr>
              <a:t>R</a:t>
            </a:r>
            <a:r>
              <a:rPr lang="en-US" dirty="0" smtClean="0">
                <a:latin typeface="Exo" pitchFamily="50" charset="0"/>
                <a:ea typeface="Kozuka Gothic Pr6N EL" pitchFamily="34" charset="-128"/>
              </a:rPr>
              <a:t>aised </a:t>
            </a:r>
            <a:r>
              <a:rPr lang="en-US" dirty="0">
                <a:latin typeface="Exo" pitchFamily="50" charset="0"/>
                <a:ea typeface="Kozuka Gothic Pr6N EL" pitchFamily="34" charset="-128"/>
              </a:rPr>
              <a:t>in </a:t>
            </a:r>
            <a:r>
              <a:rPr lang="en-US" dirty="0" smtClean="0">
                <a:latin typeface="Exo" pitchFamily="50" charset="0"/>
                <a:ea typeface="Kozuka Gothic Pr6N EL" pitchFamily="34" charset="-128"/>
              </a:rPr>
              <a:t>England</a:t>
            </a:r>
          </a:p>
          <a:p>
            <a:r>
              <a:rPr lang="en-US" dirty="0" smtClean="0">
                <a:latin typeface="Exo" pitchFamily="50" charset="0"/>
                <a:ea typeface="Kozuka Gothic Pr6N EL" pitchFamily="34" charset="-128"/>
              </a:rPr>
              <a:t>Married</a:t>
            </a:r>
          </a:p>
          <a:p>
            <a:r>
              <a:rPr lang="en-US" dirty="0">
                <a:latin typeface="Exo" pitchFamily="50" charset="0"/>
                <a:ea typeface="Kozuka Gothic Pr6N EL" pitchFamily="34" charset="-128"/>
              </a:rPr>
              <a:t>H</a:t>
            </a:r>
            <a:r>
              <a:rPr lang="en-US" dirty="0" smtClean="0">
                <a:latin typeface="Exo" pitchFamily="50" charset="0"/>
                <a:ea typeface="Kozuka Gothic Pr6N EL" pitchFamily="34" charset="-128"/>
              </a:rPr>
              <a:t>ave at least 2 children</a:t>
            </a:r>
          </a:p>
          <a:p>
            <a:r>
              <a:rPr lang="en-US" dirty="0" smtClean="0">
                <a:latin typeface="Exo" pitchFamily="50" charset="0"/>
                <a:ea typeface="Kozuka Gothic Pr6N EL" pitchFamily="34" charset="-128"/>
              </a:rPr>
              <a:t>Like dogs </a:t>
            </a:r>
          </a:p>
          <a:p>
            <a:r>
              <a:rPr lang="en-US" dirty="0" smtClean="0">
                <a:latin typeface="Exo" pitchFamily="50" charset="0"/>
                <a:ea typeface="Kozuka Gothic Pr6N EL" pitchFamily="34" charset="-128"/>
              </a:rPr>
              <a:t>Successful and wealthy</a:t>
            </a:r>
          </a:p>
          <a:p>
            <a:r>
              <a:rPr lang="en-US" dirty="0" smtClean="0">
                <a:latin typeface="Exo" pitchFamily="50" charset="0"/>
                <a:ea typeface="Kozuka Gothic Pr6N EL" pitchFamily="34" charset="-128"/>
              </a:rPr>
              <a:t>Love </a:t>
            </a:r>
            <a:r>
              <a:rPr lang="en-US" dirty="0">
                <a:latin typeface="Exo" pitchFamily="50" charset="0"/>
                <a:ea typeface="Kozuka Gothic Pr6N EL" pitchFamily="34" charset="-128"/>
              </a:rPr>
              <a:t>the </a:t>
            </a:r>
            <a:r>
              <a:rPr lang="en-US" dirty="0" smtClean="0">
                <a:latin typeface="Exo" pitchFamily="50" charset="0"/>
                <a:ea typeface="Kozuka Gothic Pr6N EL" pitchFamily="34" charset="-128"/>
              </a:rPr>
              <a:t>Alps</a:t>
            </a:r>
            <a:r>
              <a:rPr lang="en-US" dirty="0">
                <a:latin typeface="Exo" pitchFamily="50" charset="0"/>
                <a:ea typeface="Kozuka Gothic Pr6N EL" pitchFamily="34" charset="-128"/>
              </a:rPr>
              <a:t> </a:t>
            </a:r>
          </a:p>
        </p:txBody>
      </p:sp>
      <p:pic>
        <p:nvPicPr>
          <p:cNvPr id="14338" name="Picture 2" descr="http://www.biography.com/imported/images/Biography/Images/Profiles/C/Prince-Charles-9244936-1-402.jpg"/>
          <p:cNvPicPr>
            <a:picLocks noChangeAspect="1" noChangeArrowheads="1"/>
          </p:cNvPicPr>
          <p:nvPr/>
        </p:nvPicPr>
        <p:blipFill>
          <a:blip r:embed="rId2" cstate="print"/>
          <a:srcRect/>
          <a:stretch>
            <a:fillRect/>
          </a:stretch>
        </p:blipFill>
        <p:spPr bwMode="auto">
          <a:xfrm>
            <a:off x="5334000" y="1143000"/>
            <a:ext cx="2285999" cy="2286000"/>
          </a:xfrm>
          <a:prstGeom prst="rect">
            <a:avLst/>
          </a:prstGeom>
          <a:noFill/>
          <a:ln w="25400">
            <a:solidFill>
              <a:schemeClr val="tx1">
                <a:lumMod val="65000"/>
                <a:lumOff val="35000"/>
              </a:schemeClr>
            </a:solidFill>
          </a:ln>
        </p:spPr>
      </p:pic>
      <p:pic>
        <p:nvPicPr>
          <p:cNvPr id="14340" name="Picture 4" descr="http://stoneyroads.com/media/536153_10151254418967318_322359225_n.jpg"/>
          <p:cNvPicPr>
            <a:picLocks noChangeAspect="1" noChangeArrowheads="1"/>
          </p:cNvPicPr>
          <p:nvPr/>
        </p:nvPicPr>
        <p:blipFill>
          <a:blip r:embed="rId3" cstate="print"/>
          <a:srcRect/>
          <a:stretch>
            <a:fillRect/>
          </a:stretch>
        </p:blipFill>
        <p:spPr bwMode="auto">
          <a:xfrm>
            <a:off x="5334000" y="3733800"/>
            <a:ext cx="2286000" cy="2286000"/>
          </a:xfrm>
          <a:prstGeom prst="rect">
            <a:avLst/>
          </a:prstGeom>
          <a:noFill/>
          <a:ln w="25400">
            <a:solidFill>
              <a:schemeClr val="tx1">
                <a:lumMod val="65000"/>
                <a:lumOff val="35000"/>
              </a:schemeClr>
            </a:solidFill>
          </a:ln>
        </p:spPr>
      </p:pic>
      <p:sp>
        <p:nvSpPr>
          <p:cNvPr id="7" name="TextBox 6"/>
          <p:cNvSpPr txBox="1"/>
          <p:nvPr/>
        </p:nvSpPr>
        <p:spPr>
          <a:xfrm>
            <a:off x="0" y="6627168"/>
            <a:ext cx="8382000" cy="230832"/>
          </a:xfrm>
          <a:prstGeom prst="rect">
            <a:avLst/>
          </a:prstGeom>
          <a:noFill/>
        </p:spPr>
        <p:txBody>
          <a:bodyPr wrap="square" rtlCol="0">
            <a:spAutoFit/>
          </a:bodyPr>
          <a:lstStyle/>
          <a:p>
            <a:r>
              <a:rPr lang="en-US" sz="900" dirty="0" smtClean="0">
                <a:solidFill>
                  <a:schemeClr val="tx1">
                    <a:lumMod val="75000"/>
                    <a:lumOff val="25000"/>
                  </a:schemeClr>
                </a:solidFill>
                <a:latin typeface="Kozuka Gothic Pr6N EL" pitchFamily="34" charset="-128"/>
                <a:ea typeface="Kozuka Gothic Pr6N EL" pitchFamily="34" charset="-128"/>
              </a:rPr>
              <a:t>Via </a:t>
            </a:r>
            <a:r>
              <a:rPr lang="en-US" sz="900" dirty="0" err="1" smtClean="0">
                <a:solidFill>
                  <a:schemeClr val="tx1">
                    <a:lumMod val="75000"/>
                    <a:lumOff val="25000"/>
                  </a:schemeClr>
                </a:solidFill>
                <a:latin typeface="Kozuka Gothic Pr6N EL" pitchFamily="34" charset="-128"/>
                <a:ea typeface="Kozuka Gothic Pr6N EL" pitchFamily="34" charset="-128"/>
              </a:rPr>
              <a:t>TiSDT</a:t>
            </a:r>
            <a:r>
              <a:rPr lang="en-US" sz="900" dirty="0" smtClean="0">
                <a:solidFill>
                  <a:schemeClr val="tx1">
                    <a:lumMod val="75000"/>
                    <a:lumOff val="25000"/>
                  </a:schemeClr>
                </a:solidFill>
                <a:latin typeface="Kozuka Gothic Pr6N EL" pitchFamily="34" charset="-128"/>
                <a:ea typeface="Kozuka Gothic Pr6N EL" pitchFamily="34" charset="-128"/>
              </a:rPr>
              <a:t>.</a:t>
            </a:r>
            <a:endParaRPr lang="en-US" sz="900" dirty="0">
              <a:solidFill>
                <a:schemeClr val="tx1">
                  <a:lumMod val="75000"/>
                  <a:lumOff val="25000"/>
                </a:schemeClr>
              </a:solidFill>
              <a:latin typeface="Kozuka Gothic Pr6N EL" pitchFamily="34" charset="-128"/>
              <a:ea typeface="Kozuka Gothic Pr6N EL" pitchFamily="34" charset="-128"/>
            </a:endParaRPr>
          </a:p>
        </p:txBody>
      </p:sp>
    </p:spTree>
    <p:extLst>
      <p:ext uri="{BB962C8B-B14F-4D97-AF65-F5344CB8AC3E}">
        <p14:creationId xmlns:p14="http://schemas.microsoft.com/office/powerpoint/2010/main" val="3035417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sz="2800" dirty="0" smtClean="0">
              <a:latin typeface="+mn-lt"/>
            </a:endParaRPr>
          </a:p>
          <a:p>
            <a:endParaRPr lang="en-US" sz="2800" dirty="0" smtClean="0">
              <a:latin typeface="+mn-lt"/>
            </a:endParaRPr>
          </a:p>
          <a:p>
            <a:endParaRPr lang="en-US" sz="2800" dirty="0" smtClean="0">
              <a:latin typeface="+mn-lt"/>
            </a:endParaRPr>
          </a:p>
          <a:p>
            <a:pPr marL="0" indent="0"/>
            <a:r>
              <a:rPr lang="en-US" sz="2800" i="1" dirty="0" smtClean="0">
                <a:latin typeface="+mn-lt"/>
              </a:rPr>
              <a:t>If you asked ten people what </a:t>
            </a:r>
            <a:r>
              <a:rPr lang="en-US" sz="2800" b="1" i="1" dirty="0" smtClean="0">
                <a:latin typeface="+mn-lt"/>
              </a:rPr>
              <a:t>service design </a:t>
            </a:r>
            <a:r>
              <a:rPr lang="en-US" sz="2800" i="1" dirty="0" smtClean="0">
                <a:latin typeface="+mn-lt"/>
              </a:rPr>
              <a:t>is, you would end up with eleven different answers – at least. </a:t>
            </a:r>
          </a:p>
          <a:p>
            <a:pPr marL="0" indent="0"/>
            <a:r>
              <a:rPr lang="en-US" sz="1800" dirty="0" smtClean="0">
                <a:latin typeface="+mn-lt"/>
              </a:rPr>
              <a:t>				</a:t>
            </a:r>
            <a:r>
              <a:rPr lang="en-US" dirty="0" smtClean="0">
                <a:latin typeface="+mn-lt"/>
              </a:rPr>
              <a:t>- </a:t>
            </a:r>
            <a:r>
              <a:rPr lang="en-US" i="1" dirty="0" smtClean="0">
                <a:latin typeface="+mn-lt"/>
              </a:rPr>
              <a:t>This is Service Design Thinking</a:t>
            </a:r>
            <a:endParaRPr lang="en-US" sz="1600" i="1" dirty="0">
              <a:latin typeface="+mn-lt"/>
            </a:endParaRPr>
          </a:p>
        </p:txBody>
      </p:sp>
      <p:sp>
        <p:nvSpPr>
          <p:cNvPr id="3" name="TextBox 2"/>
          <p:cNvSpPr txBox="1"/>
          <p:nvPr/>
        </p:nvSpPr>
        <p:spPr>
          <a:xfrm>
            <a:off x="8458200" y="6581001"/>
            <a:ext cx="685800" cy="276999"/>
          </a:xfrm>
          <a:prstGeom prst="rect">
            <a:avLst/>
          </a:prstGeom>
          <a:noFill/>
        </p:spPr>
        <p:txBody>
          <a:bodyPr wrap="square" rtlCol="0">
            <a:spAutoFit/>
          </a:bodyPr>
          <a:lstStyle/>
          <a:p>
            <a:pPr algn="ctr"/>
            <a:r>
              <a:rPr lang="en-US" sz="1200" dirty="0" smtClean="0">
                <a:solidFill>
                  <a:schemeClr val="tx1">
                    <a:lumMod val="65000"/>
                    <a:lumOff val="35000"/>
                  </a:schemeClr>
                </a:solidFill>
              </a:rPr>
              <a:t>4</a:t>
            </a:r>
            <a:endParaRPr lang="en-US" sz="1200" dirty="0">
              <a:solidFill>
                <a:schemeClr val="tx1">
                  <a:lumMod val="65000"/>
                  <a:lumOff val="35000"/>
                </a:schemeClr>
              </a:solidFill>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495800" cy="5181600"/>
          </a:xfrm>
        </p:spPr>
        <p:txBody>
          <a:bodyPr>
            <a:normAutofit lnSpcReduction="10000"/>
          </a:bodyPr>
          <a:lstStyle/>
          <a:p>
            <a:r>
              <a:rPr lang="en-US" dirty="0" smtClean="0">
                <a:latin typeface="Exo" pitchFamily="50" charset="0"/>
              </a:rPr>
              <a:t>Create your persona</a:t>
            </a:r>
          </a:p>
          <a:p>
            <a:endParaRPr lang="en-US" sz="1200" dirty="0" smtClean="0">
              <a:latin typeface="Exo" pitchFamily="50" charset="0"/>
            </a:endParaRPr>
          </a:p>
          <a:p>
            <a:r>
              <a:rPr lang="en-US" dirty="0" smtClean="0">
                <a:latin typeface="Exo" pitchFamily="50" charset="0"/>
              </a:rPr>
              <a:t>Personas should include information about the subject that goes beyond their relationship or interaction with your organization</a:t>
            </a:r>
          </a:p>
          <a:p>
            <a:endParaRPr lang="en-US" dirty="0" smtClean="0">
              <a:latin typeface="Exo" pitchFamily="50" charset="0"/>
            </a:endParaRPr>
          </a:p>
          <a:p>
            <a:r>
              <a:rPr lang="en-US" dirty="0" smtClean="0">
                <a:latin typeface="Exo" pitchFamily="50" charset="0"/>
              </a:rPr>
              <a:t>Create a back story for your persona. Give them character and personality.</a:t>
            </a:r>
          </a:p>
          <a:p>
            <a:endParaRPr lang="en-US" dirty="0" smtClean="0">
              <a:latin typeface="Exo" pitchFamily="50" charset="0"/>
            </a:endParaRPr>
          </a:p>
          <a:p>
            <a:r>
              <a:rPr lang="en-US" dirty="0" smtClean="0">
                <a:latin typeface="Exo" pitchFamily="50" charset="0"/>
              </a:rPr>
              <a:t>Detail their fears and motivations </a:t>
            </a:r>
          </a:p>
          <a:p>
            <a:endParaRPr lang="en-US" dirty="0" smtClean="0">
              <a:latin typeface="Exo" pitchFamily="50" charset="0"/>
            </a:endParaRPr>
          </a:p>
        </p:txBody>
      </p:sp>
      <p:pic>
        <p:nvPicPr>
          <p:cNvPr id="4" name="Picture 3"/>
          <p:cNvPicPr>
            <a:picLocks noChangeAspect="1"/>
          </p:cNvPicPr>
          <p:nvPr/>
        </p:nvPicPr>
        <p:blipFill>
          <a:blip r:embed="rId3"/>
          <a:stretch>
            <a:fillRect/>
          </a:stretch>
        </p:blipFill>
        <p:spPr>
          <a:xfrm>
            <a:off x="4953000" y="990600"/>
            <a:ext cx="2590800" cy="2590800"/>
          </a:xfrm>
          <a:prstGeom prst="rect">
            <a:avLst/>
          </a:prstGeom>
        </p:spPr>
      </p:pic>
      <p:pic>
        <p:nvPicPr>
          <p:cNvPr id="6" name="Picture 5"/>
          <p:cNvPicPr>
            <a:picLocks noChangeAspect="1"/>
          </p:cNvPicPr>
          <p:nvPr/>
        </p:nvPicPr>
        <p:blipFill>
          <a:blip r:embed="rId4"/>
          <a:stretch>
            <a:fillRect/>
          </a:stretch>
        </p:blipFill>
        <p:spPr>
          <a:xfrm>
            <a:off x="4876800" y="3962400"/>
            <a:ext cx="3841936" cy="2438400"/>
          </a:xfrm>
          <a:prstGeom prst="rect">
            <a:avLst/>
          </a:prstGeom>
        </p:spPr>
      </p:pic>
    </p:spTree>
    <p:extLst>
      <p:ext uri="{BB962C8B-B14F-4D97-AF65-F5344CB8AC3E}">
        <p14:creationId xmlns:p14="http://schemas.microsoft.com/office/powerpoint/2010/main" val="21090159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133600" y="0"/>
            <a:ext cx="4853243" cy="6858000"/>
          </a:xfrm>
          <a:prstGeom prst="rect">
            <a:avLst/>
          </a:prstGeom>
        </p:spPr>
      </p:pic>
    </p:spTree>
    <p:extLst>
      <p:ext uri="{BB962C8B-B14F-4D97-AF65-F5344CB8AC3E}">
        <p14:creationId xmlns:p14="http://schemas.microsoft.com/office/powerpoint/2010/main" val="11937822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lumMod val="65000"/>
                  <a:lumOff val="35000"/>
                </a:schemeClr>
              </a:solidFill>
              <a:latin typeface="Kozuka Gothic Pr6N EL" pitchFamily="34" charset="-128"/>
              <a:ea typeface="Kozuka Gothic Pr6N EL" pitchFamily="34" charset="-128"/>
            </a:endParaRPr>
          </a:p>
        </p:txBody>
      </p:sp>
      <p:sp>
        <p:nvSpPr>
          <p:cNvPr id="4" name="TextBox 3"/>
          <p:cNvSpPr txBox="1"/>
          <p:nvPr/>
        </p:nvSpPr>
        <p:spPr>
          <a:xfrm>
            <a:off x="457200" y="2131874"/>
            <a:ext cx="8229600" cy="923330"/>
          </a:xfrm>
          <a:prstGeom prst="rect">
            <a:avLst/>
          </a:prstGeom>
          <a:noFill/>
        </p:spPr>
        <p:txBody>
          <a:bodyPr wrap="square" rtlCol="0">
            <a:spAutoFit/>
          </a:bodyPr>
          <a:lstStyle/>
          <a:p>
            <a:r>
              <a:rPr lang="en-US" sz="5400" dirty="0" smtClean="0">
                <a:solidFill>
                  <a:srgbClr val="90B78B"/>
                </a:solidFill>
                <a:latin typeface="Arial"/>
                <a:ea typeface="Kozuka Gothic Pr6N EL" pitchFamily="34" charset="-128"/>
                <a:cs typeface="Arial"/>
              </a:rPr>
              <a:t>EMPATHY MAPPING</a:t>
            </a:r>
          </a:p>
        </p:txBody>
      </p:sp>
    </p:spTree>
    <p:extLst>
      <p:ext uri="{BB962C8B-B14F-4D97-AF65-F5344CB8AC3E}">
        <p14:creationId xmlns:p14="http://schemas.microsoft.com/office/powerpoint/2010/main" val="92210739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001000" cy="4525963"/>
          </a:xfrm>
        </p:spPr>
        <p:txBody>
          <a:bodyPr>
            <a:normAutofit/>
          </a:bodyPr>
          <a:lstStyle/>
          <a:p>
            <a:pPr marL="0" indent="3175">
              <a:buNone/>
            </a:pPr>
            <a:r>
              <a:rPr lang="en-US" sz="3200" b="1" dirty="0" smtClean="0"/>
              <a:t>Empathy, </a:t>
            </a:r>
            <a:r>
              <a:rPr lang="en-US" sz="3200" b="1" i="1" dirty="0"/>
              <a:t>noun</a:t>
            </a:r>
            <a:r>
              <a:rPr lang="en-US" sz="3200" dirty="0"/>
              <a:t> \ˈ</a:t>
            </a:r>
            <a:r>
              <a:rPr lang="en-US" sz="3200" dirty="0" err="1"/>
              <a:t>em-pə-thē</a:t>
            </a:r>
            <a:r>
              <a:rPr lang="en-US" sz="3200" dirty="0" smtClean="0"/>
              <a:t>\:</a:t>
            </a:r>
            <a:endParaRPr lang="en-US" sz="3200" b="1" dirty="0" smtClean="0"/>
          </a:p>
          <a:p>
            <a:pPr marL="0" indent="3175">
              <a:buNone/>
            </a:pPr>
            <a:r>
              <a:rPr lang="en-US" sz="3200" i="1" dirty="0" smtClean="0"/>
              <a:t>the </a:t>
            </a:r>
            <a:r>
              <a:rPr lang="en-US" sz="3200" i="1" dirty="0"/>
              <a:t>feeling that you understand and share another person's experiences and </a:t>
            </a:r>
            <a:r>
              <a:rPr lang="en-US" sz="3200" i="1" dirty="0" smtClean="0"/>
              <a:t>emotions: </a:t>
            </a:r>
            <a:r>
              <a:rPr lang="en-US" sz="3200" i="1" dirty="0"/>
              <a:t>the ability to share someone else's feelings</a:t>
            </a:r>
          </a:p>
        </p:txBody>
      </p:sp>
    </p:spTree>
    <p:extLst>
      <p:ext uri="{BB962C8B-B14F-4D97-AF65-F5344CB8AC3E}">
        <p14:creationId xmlns:p14="http://schemas.microsoft.com/office/powerpoint/2010/main" val="7119997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0"/>
            <a:ext cx="8229600" cy="4525963"/>
          </a:xfrm>
        </p:spPr>
        <p:txBody>
          <a:bodyPr>
            <a:noAutofit/>
          </a:bodyPr>
          <a:lstStyle/>
          <a:p>
            <a:pPr marL="0" indent="3175">
              <a:buNone/>
            </a:pPr>
            <a:r>
              <a:rPr lang="en-US" sz="2600" b="1" dirty="0" smtClean="0"/>
              <a:t>Empathy is critical to successful service design</a:t>
            </a:r>
          </a:p>
          <a:p>
            <a:pPr marL="0" indent="3175">
              <a:buNone/>
            </a:pPr>
            <a:r>
              <a:rPr lang="en-US" dirty="0" smtClean="0"/>
              <a:t>To design effective products and services you must care to understand whether and how it solves your constituents’ problems.</a:t>
            </a:r>
          </a:p>
          <a:p>
            <a:pPr marL="0" indent="3175">
              <a:buNone/>
            </a:pPr>
            <a:endParaRPr lang="en-US" dirty="0"/>
          </a:p>
          <a:p>
            <a:pPr marL="0" indent="3175">
              <a:buNone/>
            </a:pPr>
            <a:r>
              <a:rPr lang="en-US" sz="2600" b="1" dirty="0" smtClean="0"/>
              <a:t>Service design helps you develop your empathy</a:t>
            </a:r>
          </a:p>
          <a:p>
            <a:pPr marL="0" indent="3175">
              <a:buNone/>
            </a:pPr>
            <a:r>
              <a:rPr lang="en-US" dirty="0" smtClean="0"/>
              <a:t>Almost without effort, by following services design practices and participating in service design engagements, you will find yourself being more objective and looking for context in situations that don’t seem to be going well. </a:t>
            </a:r>
            <a:endParaRPr lang="en-US" dirty="0"/>
          </a:p>
        </p:txBody>
      </p:sp>
    </p:spTree>
    <p:extLst>
      <p:ext uri="{BB962C8B-B14F-4D97-AF65-F5344CB8AC3E}">
        <p14:creationId xmlns:p14="http://schemas.microsoft.com/office/powerpoint/2010/main" val="3616526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latin typeface="Exo" pitchFamily="50" charset="0"/>
            </a:endParaRPr>
          </a:p>
          <a:p>
            <a:endParaRPr lang="en-US" dirty="0" smtClean="0">
              <a:latin typeface="Exo" pitchFamily="50" charset="0"/>
            </a:endParaRPr>
          </a:p>
          <a:p>
            <a:r>
              <a:rPr lang="en-US" dirty="0" smtClean="0">
                <a:latin typeface="Exo" pitchFamily="50" charset="0"/>
              </a:rPr>
              <a:t>Empathy mapping is a tool used to better understand the environment and circumstances of those who are impacted by the problem we’re trying to solve.</a:t>
            </a:r>
          </a:p>
          <a:p>
            <a:endParaRPr lang="en-US" dirty="0" smtClean="0">
              <a:latin typeface="Exo" pitchFamily="50" charset="0"/>
            </a:endParaRPr>
          </a:p>
          <a:p>
            <a:endParaRPr lang="en-US" dirty="0" smtClean="0">
              <a:latin typeface="Exo" pitchFamily="50" charset="0"/>
            </a:endParaRPr>
          </a:p>
          <a:p>
            <a:endParaRPr lang="en-US" dirty="0">
              <a:latin typeface="Exo" pitchFamily="50"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pic>
        <p:nvPicPr>
          <p:cNvPr id="4" name="Picture 2" descr="http://www.bigvisible.com/wp-content/uploads/2012/06/Empathy-Map-No-Stickies.png"/>
          <p:cNvPicPr>
            <a:picLocks noChangeAspect="1" noChangeArrowheads="1"/>
          </p:cNvPicPr>
          <p:nvPr/>
        </p:nvPicPr>
        <p:blipFill>
          <a:blip r:embed="rId2" cstate="print"/>
          <a:srcRect l="974" t="2597" r="1623" b="22078"/>
          <a:stretch>
            <a:fillRect/>
          </a:stretch>
        </p:blipFill>
        <p:spPr bwMode="auto">
          <a:xfrm>
            <a:off x="0" y="609600"/>
            <a:ext cx="9065172" cy="5257800"/>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latin typeface="Exo" pitchFamily="50" charset="0"/>
              </a:rPr>
              <a:t>Developing an empathy map for primary stakeholders helps you get into the correct mindset for activities like Journey Mapping. </a:t>
            </a:r>
          </a:p>
          <a:p>
            <a:endParaRPr lang="en-US" dirty="0" smtClean="0">
              <a:latin typeface="Exo" pitchFamily="50" charset="0"/>
            </a:endParaRPr>
          </a:p>
          <a:p>
            <a:r>
              <a:rPr lang="en-US" dirty="0" smtClean="0">
                <a:latin typeface="Exo" pitchFamily="50" charset="0"/>
              </a:rPr>
              <a:t>We gain understanding and insight into how the problem impacts job performance and user experience, and the unintended/unexpected impacts we can’t always identify through traditional analysis processes.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90B78B"/>
              </a:solidFill>
              <a:latin typeface="Kozuka Gothic Pr6N EL" pitchFamily="34" charset="-128"/>
              <a:ea typeface="Kozuka Gothic Pr6N EL" pitchFamily="34" charset="-128"/>
            </a:endParaRPr>
          </a:p>
        </p:txBody>
      </p:sp>
      <p:sp>
        <p:nvSpPr>
          <p:cNvPr id="5" name="TextBox 4"/>
          <p:cNvSpPr txBox="1"/>
          <p:nvPr/>
        </p:nvSpPr>
        <p:spPr>
          <a:xfrm>
            <a:off x="457200" y="2131874"/>
            <a:ext cx="8229600" cy="923330"/>
          </a:xfrm>
          <a:prstGeom prst="rect">
            <a:avLst/>
          </a:prstGeom>
          <a:noFill/>
        </p:spPr>
        <p:txBody>
          <a:bodyPr wrap="square" rtlCol="0">
            <a:spAutoFit/>
          </a:bodyPr>
          <a:lstStyle/>
          <a:p>
            <a:r>
              <a:rPr lang="en-US" sz="5400" dirty="0" smtClean="0">
                <a:solidFill>
                  <a:srgbClr val="90B78B"/>
                </a:solidFill>
                <a:latin typeface="Arial"/>
                <a:ea typeface="Kozuka Gothic Pr6N EL" pitchFamily="34" charset="-128"/>
                <a:cs typeface="Arial"/>
              </a:rPr>
              <a:t>JOURNEY MAPPING</a:t>
            </a:r>
          </a:p>
        </p:txBody>
      </p:sp>
    </p:spTree>
    <p:extLst>
      <p:ext uri="{BB962C8B-B14F-4D97-AF65-F5344CB8AC3E}">
        <p14:creationId xmlns:p14="http://schemas.microsoft.com/office/powerpoint/2010/main" val="404258538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876800"/>
          </a:xfrm>
        </p:spPr>
        <p:txBody>
          <a:bodyPr>
            <a:normAutofit/>
          </a:bodyPr>
          <a:lstStyle/>
          <a:p>
            <a:pPr marL="0" lvl="1" indent="0">
              <a:buNone/>
              <a:defRPr/>
            </a:pPr>
            <a:endParaRPr lang="en-US" dirty="0" smtClean="0">
              <a:solidFill>
                <a:schemeClr val="tx1">
                  <a:lumMod val="65000"/>
                  <a:lumOff val="35000"/>
                </a:schemeClr>
              </a:solidFill>
              <a:ea typeface="Kozuka Gothic Pr6N EL" pitchFamily="34" charset="-128"/>
            </a:endParaRPr>
          </a:p>
          <a:p>
            <a:pPr marL="0" lvl="1" indent="0">
              <a:buNone/>
              <a:defRPr/>
            </a:pPr>
            <a:r>
              <a:rPr lang="en-US" dirty="0" smtClean="0">
                <a:solidFill>
                  <a:schemeClr val="tx1">
                    <a:lumMod val="65000"/>
                    <a:lumOff val="35000"/>
                  </a:schemeClr>
                </a:solidFill>
                <a:ea typeface="Kozuka Gothic Pr6N EL" pitchFamily="34" charset="-128"/>
              </a:rPr>
              <a:t>Journey mapping enables the discovery of challenges and inconsistencies that our constituents may encounter that may not be obvious or visible</a:t>
            </a:r>
          </a:p>
          <a:p>
            <a:pPr marL="0" lvl="1" indent="0">
              <a:buNone/>
              <a:defRPr/>
            </a:pPr>
            <a:endParaRPr lang="en-US" dirty="0" smtClean="0">
              <a:solidFill>
                <a:schemeClr val="tx1">
                  <a:lumMod val="65000"/>
                  <a:lumOff val="35000"/>
                </a:schemeClr>
              </a:solidFill>
              <a:ea typeface="Kozuka Gothic Pr6N EL" pitchFamily="34" charset="-128"/>
            </a:endParaRPr>
          </a:p>
          <a:p>
            <a:pPr marL="0" lvl="1" indent="0">
              <a:buNone/>
              <a:defRPr/>
            </a:pPr>
            <a:r>
              <a:rPr lang="en-US" dirty="0" smtClean="0">
                <a:solidFill>
                  <a:schemeClr val="tx1">
                    <a:lumMod val="65000"/>
                    <a:lumOff val="35000"/>
                  </a:schemeClr>
                </a:solidFill>
                <a:ea typeface="Kozuka Gothic Pr6N EL" pitchFamily="34" charset="-128"/>
              </a:rPr>
              <a:t>It make an intangible service or experience tangible, and therefore easier to evaluate and address, and allows for evaluation of specific touch points (website, email, mail, TAGS, etc.) in the context of the whole experience</a:t>
            </a:r>
            <a:endParaRPr lang="en-US" dirty="0">
              <a:solidFill>
                <a:schemeClr val="tx1">
                  <a:lumMod val="65000"/>
                  <a:lumOff val="35000"/>
                </a:schemeClr>
              </a:solidFill>
              <a:ea typeface="Kozuka Gothic Pr6N EL" pitchFamily="34" charset="-128"/>
            </a:endParaRPr>
          </a:p>
        </p:txBody>
      </p:sp>
    </p:spTree>
    <p:extLst>
      <p:ext uri="{BB962C8B-B14F-4D97-AF65-F5344CB8AC3E}">
        <p14:creationId xmlns:p14="http://schemas.microsoft.com/office/powerpoint/2010/main" val="756654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sz="2800" dirty="0" smtClean="0">
              <a:latin typeface="+mn-lt"/>
            </a:endParaRPr>
          </a:p>
          <a:p>
            <a:endParaRPr lang="en-US" sz="2800" dirty="0" smtClean="0">
              <a:latin typeface="+mn-lt"/>
            </a:endParaRPr>
          </a:p>
          <a:p>
            <a:pPr marL="0" indent="0"/>
            <a:r>
              <a:rPr lang="en-US" sz="2800" i="1" dirty="0" smtClean="0">
                <a:latin typeface="+mn-lt"/>
              </a:rPr>
              <a:t>Service design helps to innovate or improve services to make them more useful, usable and desirable for clients; and </a:t>
            </a:r>
            <a:r>
              <a:rPr lang="en-US" sz="2800" b="1" i="1" dirty="0" smtClean="0">
                <a:latin typeface="+mn-lt"/>
              </a:rPr>
              <a:t>efficient and effective for organizations</a:t>
            </a:r>
            <a:r>
              <a:rPr lang="en-US" sz="2800" i="1" dirty="0" smtClean="0">
                <a:latin typeface="+mn-lt"/>
              </a:rPr>
              <a:t>. It is holistic, multi-disciplinary and integrative. </a:t>
            </a:r>
          </a:p>
          <a:p>
            <a:pPr marL="0" indent="0"/>
            <a:r>
              <a:rPr lang="en-US" sz="2800" dirty="0" smtClean="0">
                <a:latin typeface="+mn-lt"/>
              </a:rPr>
              <a:t>				- Stefan Moritz, 2005</a:t>
            </a:r>
          </a:p>
          <a:p>
            <a:endParaRPr lang="en-US" sz="2800" dirty="0" smtClean="0">
              <a:latin typeface="+mn-lt"/>
            </a:endParaRPr>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sz="2800" dirty="0" smtClean="0">
              <a:latin typeface="+mn-lt"/>
            </a:endParaRPr>
          </a:p>
          <a:p>
            <a:endParaRPr lang="en-US" sz="2800" dirty="0" smtClean="0">
              <a:latin typeface="+mn-lt"/>
            </a:endParaRPr>
          </a:p>
          <a:p>
            <a:r>
              <a:rPr lang="en-US" sz="2800" dirty="0" smtClean="0">
                <a:latin typeface="+mn-lt"/>
              </a:rPr>
              <a:t>Journey mapping is an exercise where one organizes and maps the touchpoints their customers or employee interact with, the systems and tools that support these touchpoints, and the emotional impact of those interactions.</a:t>
            </a:r>
          </a:p>
          <a:p>
            <a:endParaRPr lang="en-US" sz="2800" dirty="0" smtClean="0">
              <a:latin typeface="+mn-lt"/>
            </a:endParaRPr>
          </a:p>
        </p:txBody>
      </p:sp>
    </p:spTree>
    <p:extLst>
      <p:ext uri="{BB962C8B-B14F-4D97-AF65-F5344CB8AC3E}">
        <p14:creationId xmlns:p14="http://schemas.microsoft.com/office/powerpoint/2010/main" val="3130496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sz="2800" dirty="0" smtClean="0">
              <a:latin typeface="+mn-lt"/>
            </a:endParaRPr>
          </a:p>
          <a:p>
            <a:endParaRPr lang="en-US" sz="2800" dirty="0" smtClean="0">
              <a:latin typeface="+mn-lt"/>
            </a:endParaRPr>
          </a:p>
          <a:p>
            <a:r>
              <a:rPr lang="en-US" sz="2800" dirty="0" smtClean="0">
                <a:latin typeface="+mn-lt"/>
              </a:rPr>
              <a:t>Journey mapping doesn’t entail just the users interaction with product or service. We should consider their journey from pre-consideration through re-consideration. </a:t>
            </a:r>
            <a:endParaRPr lang="en-US" sz="2800" dirty="0">
              <a:latin typeface="+mn-lt"/>
            </a:endParaRPr>
          </a:p>
        </p:txBody>
      </p:sp>
    </p:spTree>
    <p:extLst>
      <p:ext uri="{BB962C8B-B14F-4D97-AF65-F5344CB8AC3E}">
        <p14:creationId xmlns:p14="http://schemas.microsoft.com/office/powerpoint/2010/main" val="1168216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pic>
        <p:nvPicPr>
          <p:cNvPr id="3" name="Picture 2" descr="http://desonance.files.wordpress.com/2011/05/map_b_desonance.jpg"/>
          <p:cNvPicPr>
            <a:picLocks noChangeAspect="1" noChangeArrowheads="1"/>
          </p:cNvPicPr>
          <p:nvPr/>
        </p:nvPicPr>
        <p:blipFill>
          <a:blip r:embed="rId3" cstate="print"/>
          <a:srcRect/>
          <a:stretch>
            <a:fillRect/>
          </a:stretch>
        </p:blipFill>
        <p:spPr bwMode="auto">
          <a:xfrm>
            <a:off x="90535" y="457200"/>
            <a:ext cx="9053465" cy="5715000"/>
          </a:xfrm>
          <a:prstGeom prst="rect">
            <a:avLst/>
          </a:prstGeom>
          <a:noFill/>
        </p:spPr>
      </p:pic>
    </p:spTree>
    <p:extLst>
      <p:ext uri="{BB962C8B-B14F-4D97-AF65-F5344CB8AC3E}">
        <p14:creationId xmlns:p14="http://schemas.microsoft.com/office/powerpoint/2010/main" val="94899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http://www.servicedesigntools.org/sites/default/files/res_images/02.jpg"/>
          <p:cNvPicPr>
            <a:picLocks noChangeAspect="1" noChangeArrowheads="1"/>
          </p:cNvPicPr>
          <p:nvPr/>
        </p:nvPicPr>
        <p:blipFill>
          <a:blip r:embed="rId2" cstate="print"/>
          <a:srcRect b="4546"/>
          <a:stretch>
            <a:fillRect/>
          </a:stretch>
        </p:blipFill>
        <p:spPr bwMode="auto">
          <a:xfrm>
            <a:off x="-7937" y="1828800"/>
            <a:ext cx="9150350" cy="3200400"/>
          </a:xfrm>
          <a:prstGeom prst="rect">
            <a:avLst/>
          </a:prstGeom>
          <a:noFill/>
          <a:ln w="9525">
            <a:noFill/>
            <a:miter lim="800000"/>
            <a:headEnd/>
            <a:tailEnd/>
          </a:ln>
        </p:spPr>
      </p:pic>
    </p:spTree>
    <p:extLst>
      <p:ext uri="{BB962C8B-B14F-4D97-AF65-F5344CB8AC3E}">
        <p14:creationId xmlns:p14="http://schemas.microsoft.com/office/powerpoint/2010/main" val="1934286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pic>
        <p:nvPicPr>
          <p:cNvPr id="3" name="Picture 2" descr="http://www.adaptivepath.com/uploads/images/RailEurope_CXMap_FINAL%20copy_001.png"/>
          <p:cNvPicPr>
            <a:picLocks noChangeAspect="1" noChangeArrowheads="1"/>
          </p:cNvPicPr>
          <p:nvPr/>
        </p:nvPicPr>
        <p:blipFill>
          <a:blip r:embed="rId2" cstate="print"/>
          <a:srcRect/>
          <a:stretch>
            <a:fillRect/>
          </a:stretch>
        </p:blipFill>
        <p:spPr bwMode="auto">
          <a:xfrm>
            <a:off x="127000" y="0"/>
            <a:ext cx="8940800" cy="6705600"/>
          </a:xfrm>
          <a:prstGeom prst="rect">
            <a:avLst/>
          </a:prstGeom>
          <a:noFill/>
        </p:spPr>
      </p:pic>
      <p:sp>
        <p:nvSpPr>
          <p:cNvPr id="5" name="TextBox 4"/>
          <p:cNvSpPr txBox="1"/>
          <p:nvPr/>
        </p:nvSpPr>
        <p:spPr>
          <a:xfrm>
            <a:off x="0" y="6608072"/>
            <a:ext cx="8382000" cy="230832"/>
          </a:xfrm>
          <a:prstGeom prst="rect">
            <a:avLst/>
          </a:prstGeom>
          <a:noFill/>
        </p:spPr>
        <p:txBody>
          <a:bodyPr wrap="square" rtlCol="0">
            <a:spAutoFit/>
          </a:bodyPr>
          <a:lstStyle/>
          <a:p>
            <a:r>
              <a:rPr lang="en-US" sz="900" dirty="0" smtClean="0">
                <a:solidFill>
                  <a:schemeClr val="tx1">
                    <a:lumMod val="75000"/>
                    <a:lumOff val="25000"/>
                  </a:schemeClr>
                </a:solidFill>
                <a:latin typeface="Kozuka Gothic Pr6N EL" pitchFamily="34" charset="-128"/>
                <a:ea typeface="Kozuka Gothic Pr6N EL" pitchFamily="34" charset="-128"/>
              </a:rPr>
              <a:t>Image via Adaptive Path.</a:t>
            </a:r>
            <a:endParaRPr lang="en-US" sz="900" dirty="0">
              <a:solidFill>
                <a:schemeClr val="tx1">
                  <a:lumMod val="75000"/>
                  <a:lumOff val="25000"/>
                </a:schemeClr>
              </a:solidFill>
              <a:latin typeface="Kozuka Gothic Pr6N EL" pitchFamily="34" charset="-128"/>
              <a:ea typeface="Kozuka Gothic Pr6N EL" pitchFamily="34" charset="-128"/>
            </a:endParaRPr>
          </a:p>
        </p:txBody>
      </p:sp>
    </p:spTree>
    <p:extLst>
      <p:ext uri="{BB962C8B-B14F-4D97-AF65-F5344CB8AC3E}">
        <p14:creationId xmlns:p14="http://schemas.microsoft.com/office/powerpoint/2010/main" val="6267617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1295400"/>
            <a:ext cx="8229600" cy="4525963"/>
          </a:xfrm>
        </p:spPr>
        <p:txBody>
          <a:bodyPr/>
          <a:lstStyle/>
          <a:p>
            <a:r>
              <a:rPr lang="en-US" dirty="0" smtClean="0"/>
              <a:t>Our Maps are going to look more like this:</a:t>
            </a:r>
            <a:endParaRPr lang="en-US" dirty="0"/>
          </a:p>
        </p:txBody>
      </p:sp>
      <p:pic>
        <p:nvPicPr>
          <p:cNvPr id="4" name="Picture 2" descr="http://assets.hhstatic.com.au/blog/assets/2013/09/HH_CXJM-workshop.jpg"/>
          <p:cNvPicPr>
            <a:picLocks noChangeAspect="1" noChangeArrowheads="1"/>
          </p:cNvPicPr>
          <p:nvPr/>
        </p:nvPicPr>
        <p:blipFill>
          <a:blip r:embed="rId2" cstate="print"/>
          <a:srcRect/>
          <a:stretch>
            <a:fillRect/>
          </a:stretch>
        </p:blipFill>
        <p:spPr bwMode="auto">
          <a:xfrm>
            <a:off x="0" y="1828800"/>
            <a:ext cx="9144000" cy="4616388"/>
          </a:xfrm>
          <a:prstGeom prst="rect">
            <a:avLst/>
          </a:prstGeom>
          <a:noFill/>
        </p:spPr>
      </p:pic>
      <p:sp>
        <p:nvSpPr>
          <p:cNvPr id="7" name="TextBox 6"/>
          <p:cNvSpPr txBox="1"/>
          <p:nvPr/>
        </p:nvSpPr>
        <p:spPr>
          <a:xfrm>
            <a:off x="0" y="6553200"/>
            <a:ext cx="8382000" cy="230832"/>
          </a:xfrm>
          <a:prstGeom prst="rect">
            <a:avLst/>
          </a:prstGeom>
          <a:noFill/>
        </p:spPr>
        <p:txBody>
          <a:bodyPr wrap="square" rtlCol="0">
            <a:spAutoFit/>
          </a:bodyPr>
          <a:lstStyle/>
          <a:p>
            <a:r>
              <a:rPr lang="en-US" sz="900" dirty="0" smtClean="0">
                <a:solidFill>
                  <a:schemeClr val="tx1">
                    <a:lumMod val="75000"/>
                    <a:lumOff val="25000"/>
                  </a:schemeClr>
                </a:solidFill>
                <a:latin typeface="Kozuka Gothic Pr6N EL" pitchFamily="34" charset="-128"/>
                <a:ea typeface="Kozuka Gothic Pr6N EL" pitchFamily="34" charset="-128"/>
              </a:rPr>
              <a:t>Image via Hothouse Interactive.</a:t>
            </a:r>
            <a:endParaRPr lang="en-US" sz="900" dirty="0">
              <a:solidFill>
                <a:schemeClr val="tx1">
                  <a:lumMod val="75000"/>
                  <a:lumOff val="25000"/>
                </a:schemeClr>
              </a:solidFill>
              <a:latin typeface="Kozuka Gothic Pr6N EL" pitchFamily="34" charset="-128"/>
              <a:ea typeface="Kozuka Gothic Pr6N EL" pitchFamily="34" charset="-128"/>
            </a:endParaRPr>
          </a:p>
        </p:txBody>
      </p:sp>
    </p:spTree>
    <p:extLst>
      <p:ext uri="{BB962C8B-B14F-4D97-AF65-F5344CB8AC3E}">
        <p14:creationId xmlns:p14="http://schemas.microsoft.com/office/powerpoint/2010/main" val="12306131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Content Placeholder 2"/>
          <p:cNvSpPr>
            <a:spLocks noGrp="1"/>
          </p:cNvSpPr>
          <p:nvPr>
            <p:ph idx="1"/>
          </p:nvPr>
        </p:nvSpPr>
        <p:spPr>
          <a:xfrm>
            <a:off x="457200" y="1143000"/>
            <a:ext cx="8229600" cy="5029200"/>
          </a:xfrm>
        </p:spPr>
        <p:txBody>
          <a:bodyPr>
            <a:noAutofit/>
          </a:bodyPr>
          <a:lstStyle/>
          <a:p>
            <a:r>
              <a:rPr lang="en-US" sz="2800" dirty="0" smtClean="0">
                <a:latin typeface="+mn-lt"/>
              </a:rPr>
              <a:t>Once completed, we’ll have a better, broader understanding of the experience being delivered today, the problem’s role in that experience, and how changes could impact other processes and touch points.</a:t>
            </a:r>
          </a:p>
          <a:p>
            <a:endParaRPr lang="en-US" sz="2800" dirty="0" smtClean="0">
              <a:latin typeface="+mn-lt"/>
            </a:endParaRPr>
          </a:p>
          <a:p>
            <a:r>
              <a:rPr lang="en-US" sz="2800" dirty="0" smtClean="0">
                <a:latin typeface="+mn-lt"/>
              </a:rPr>
              <a:t>We’ll have a tangible record of the experience to facilitate further conversations about service improvements.</a:t>
            </a:r>
          </a:p>
          <a:p>
            <a:endParaRPr lang="en-US" sz="2800" dirty="0" smtClean="0">
              <a:latin typeface="+mn-lt"/>
            </a:endParaRPr>
          </a:p>
          <a:p>
            <a:r>
              <a:rPr lang="en-US" sz="2800" dirty="0" smtClean="0">
                <a:latin typeface="+mn-lt"/>
              </a:rPr>
              <a:t>We can better identify and prioritize experience improvements.</a:t>
            </a:r>
          </a:p>
          <a:p>
            <a:endParaRPr lang="en-US" sz="2800" dirty="0" smtClean="0">
              <a:latin typeface="+mn-lt"/>
            </a:endParaRPr>
          </a:p>
        </p:txBody>
      </p:sp>
    </p:spTree>
    <p:extLst>
      <p:ext uri="{BB962C8B-B14F-4D97-AF65-F5344CB8AC3E}">
        <p14:creationId xmlns:p14="http://schemas.microsoft.com/office/powerpoint/2010/main" val="10781701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Autofit/>
          </a:bodyPr>
          <a:lstStyle/>
          <a:p>
            <a:r>
              <a:rPr lang="en-US" sz="2800" dirty="0" smtClean="0">
                <a:latin typeface="+mn-lt"/>
              </a:rPr>
              <a:t>TOUCHPOINTS </a:t>
            </a:r>
          </a:p>
          <a:p>
            <a:endParaRPr lang="en-US" sz="2800" dirty="0" smtClean="0">
              <a:latin typeface="+mn-lt"/>
            </a:endParaRPr>
          </a:p>
          <a:p>
            <a:endParaRPr lang="en-US" sz="2800" dirty="0" smtClean="0">
              <a:latin typeface="+mn-lt"/>
            </a:endParaRPr>
          </a:p>
          <a:p>
            <a:r>
              <a:rPr lang="en-US" sz="2800" dirty="0" smtClean="0">
                <a:latin typeface="+mn-lt"/>
              </a:rPr>
              <a:t>Any point of contact between a service user and a service provider</a:t>
            </a:r>
            <a:endParaRPr lang="en-US" sz="2800" i="1" dirty="0" smtClean="0">
              <a:latin typeface="+mn-lt"/>
            </a:endParaRPr>
          </a:p>
          <a:p>
            <a:endParaRPr lang="en-US" sz="2800" i="1" dirty="0" smtClean="0">
              <a:latin typeface="+mn-lt"/>
            </a:endParaRPr>
          </a:p>
          <a:p>
            <a:endParaRPr lang="en-US" sz="2800" i="1" dirty="0">
              <a:latin typeface="+mn-lt"/>
            </a:endParaRPr>
          </a:p>
        </p:txBody>
      </p:sp>
    </p:spTree>
    <p:extLst>
      <p:ext uri="{BB962C8B-B14F-4D97-AF65-F5344CB8AC3E}">
        <p14:creationId xmlns:p14="http://schemas.microsoft.com/office/powerpoint/2010/main" val="30230079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5181600"/>
          </a:xfrm>
        </p:spPr>
        <p:txBody>
          <a:bodyPr>
            <a:noAutofit/>
          </a:bodyPr>
          <a:lstStyle/>
          <a:p>
            <a:r>
              <a:rPr lang="en-US" sz="2800" dirty="0" smtClean="0">
                <a:latin typeface="+mn-lt"/>
              </a:rPr>
              <a:t>TOUCHPOINT IDENTIFICATION</a:t>
            </a:r>
          </a:p>
          <a:p>
            <a:r>
              <a:rPr lang="en-US" sz="2800" dirty="0" smtClean="0">
                <a:latin typeface="+mn-lt"/>
              </a:rPr>
              <a:t>What are all the points of engagement throughout the experience? </a:t>
            </a:r>
          </a:p>
          <a:p>
            <a:endParaRPr lang="en-US" sz="2800" dirty="0" smtClean="0">
              <a:latin typeface="+mn-lt"/>
            </a:endParaRPr>
          </a:p>
          <a:p>
            <a:endParaRPr lang="en-US" sz="2800" dirty="0" smtClean="0">
              <a:latin typeface="+mn-lt"/>
            </a:endParaRPr>
          </a:p>
          <a:p>
            <a:endParaRPr lang="en-US" sz="2800" dirty="0" smtClean="0">
              <a:latin typeface="+mn-lt"/>
            </a:endParaRPr>
          </a:p>
          <a:p>
            <a:endParaRPr lang="en-US" sz="2800" dirty="0" smtClean="0">
              <a:latin typeface="+mn-lt"/>
            </a:endParaRPr>
          </a:p>
          <a:p>
            <a:endParaRPr lang="en-US" sz="2800" dirty="0" smtClean="0">
              <a:latin typeface="+mn-lt"/>
            </a:endParaRPr>
          </a:p>
          <a:p>
            <a:r>
              <a:rPr lang="en-US" sz="2800" dirty="0" smtClean="0">
                <a:latin typeface="+mn-lt"/>
              </a:rPr>
              <a:t>These will be things like website, calls, emails, tags, receipts, in-store materials, conversations with Design Associates, etc. </a:t>
            </a:r>
          </a:p>
          <a:p>
            <a:endParaRPr lang="en-US" sz="2800" dirty="0">
              <a:latin typeface="+mn-lt"/>
            </a:endParaRPr>
          </a:p>
        </p:txBody>
      </p:sp>
      <p:pic>
        <p:nvPicPr>
          <p:cNvPr id="4" name="Picture 3"/>
          <p:cNvPicPr>
            <a:picLocks noChangeAspect="1" noChangeArrowheads="1"/>
          </p:cNvPicPr>
          <p:nvPr/>
        </p:nvPicPr>
        <p:blipFill>
          <a:blip r:embed="rId2" cstate="print"/>
          <a:srcRect/>
          <a:stretch>
            <a:fillRect/>
          </a:stretch>
        </p:blipFill>
        <p:spPr bwMode="auto">
          <a:xfrm>
            <a:off x="3200400" y="3429000"/>
            <a:ext cx="542857" cy="485714"/>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5181600" y="2667000"/>
            <a:ext cx="495300" cy="485775"/>
          </a:xfrm>
          <a:prstGeom prst="rect">
            <a:avLst/>
          </a:prstGeom>
          <a:noFill/>
          <a:ln w="9525">
            <a:noFill/>
            <a:miter lim="800000"/>
            <a:headEnd/>
            <a:tailEnd/>
          </a:ln>
        </p:spPr>
      </p:pic>
      <p:pic>
        <p:nvPicPr>
          <p:cNvPr id="6" name="Picture 5"/>
          <p:cNvPicPr>
            <a:picLocks noChangeAspect="1" noChangeArrowheads="1"/>
          </p:cNvPicPr>
          <p:nvPr/>
        </p:nvPicPr>
        <p:blipFill>
          <a:blip r:embed="rId4" cstate="print"/>
          <a:srcRect/>
          <a:stretch>
            <a:fillRect/>
          </a:stretch>
        </p:blipFill>
        <p:spPr bwMode="auto">
          <a:xfrm>
            <a:off x="4143375" y="4572000"/>
            <a:ext cx="428625" cy="485775"/>
          </a:xfrm>
          <a:prstGeom prst="rect">
            <a:avLst/>
          </a:prstGeom>
          <a:noFill/>
          <a:ln w="9525">
            <a:noFill/>
            <a:miter lim="800000"/>
            <a:headEnd/>
            <a:tailEnd/>
          </a:ln>
        </p:spPr>
      </p:pic>
      <p:pic>
        <p:nvPicPr>
          <p:cNvPr id="7" name="Picture 6"/>
          <p:cNvPicPr>
            <a:picLocks noChangeAspect="1" noChangeArrowheads="1"/>
          </p:cNvPicPr>
          <p:nvPr/>
        </p:nvPicPr>
        <p:blipFill>
          <a:blip r:embed="rId5" cstate="print"/>
          <a:srcRect/>
          <a:stretch>
            <a:fillRect/>
          </a:stretch>
        </p:blipFill>
        <p:spPr bwMode="auto">
          <a:xfrm>
            <a:off x="2895600" y="4495800"/>
            <a:ext cx="504825" cy="514350"/>
          </a:xfrm>
          <a:prstGeom prst="rect">
            <a:avLst/>
          </a:prstGeom>
          <a:noFill/>
          <a:ln w="9525">
            <a:noFill/>
            <a:miter lim="800000"/>
            <a:headEnd/>
            <a:tailEnd/>
          </a:ln>
        </p:spPr>
      </p:pic>
      <p:pic>
        <p:nvPicPr>
          <p:cNvPr id="8" name="Picture 7"/>
          <p:cNvPicPr>
            <a:picLocks noChangeAspect="1" noChangeArrowheads="1"/>
          </p:cNvPicPr>
          <p:nvPr/>
        </p:nvPicPr>
        <p:blipFill>
          <a:blip r:embed="rId6" cstate="print"/>
          <a:srcRect/>
          <a:stretch>
            <a:fillRect/>
          </a:stretch>
        </p:blipFill>
        <p:spPr bwMode="auto">
          <a:xfrm>
            <a:off x="2057400" y="2971800"/>
            <a:ext cx="552450" cy="504825"/>
          </a:xfrm>
          <a:prstGeom prst="rect">
            <a:avLst/>
          </a:prstGeom>
          <a:noFill/>
          <a:ln w="9525">
            <a:noFill/>
            <a:miter lim="800000"/>
            <a:headEnd/>
            <a:tailEnd/>
          </a:ln>
        </p:spPr>
      </p:pic>
      <p:pic>
        <p:nvPicPr>
          <p:cNvPr id="9" name="Picture 8"/>
          <p:cNvPicPr>
            <a:picLocks noChangeAspect="1" noChangeArrowheads="1"/>
          </p:cNvPicPr>
          <p:nvPr/>
        </p:nvPicPr>
        <p:blipFill>
          <a:blip r:embed="rId7" cstate="print"/>
          <a:srcRect/>
          <a:stretch>
            <a:fillRect/>
          </a:stretch>
        </p:blipFill>
        <p:spPr bwMode="auto">
          <a:xfrm>
            <a:off x="5105400" y="4724400"/>
            <a:ext cx="561975" cy="466725"/>
          </a:xfrm>
          <a:prstGeom prst="rect">
            <a:avLst/>
          </a:prstGeom>
          <a:noFill/>
          <a:ln w="9525">
            <a:noFill/>
            <a:miter lim="800000"/>
            <a:headEnd/>
            <a:tailEnd/>
          </a:ln>
        </p:spPr>
      </p:pic>
      <p:pic>
        <p:nvPicPr>
          <p:cNvPr id="10" name="Picture 2"/>
          <p:cNvPicPr>
            <a:picLocks noChangeAspect="1" noChangeArrowheads="1"/>
          </p:cNvPicPr>
          <p:nvPr/>
        </p:nvPicPr>
        <p:blipFill>
          <a:blip r:embed="rId2" cstate="print"/>
          <a:srcRect/>
          <a:stretch>
            <a:fillRect/>
          </a:stretch>
        </p:blipFill>
        <p:spPr bwMode="auto">
          <a:xfrm>
            <a:off x="1066800" y="3857686"/>
            <a:ext cx="542857" cy="485714"/>
          </a:xfrm>
          <a:prstGeom prst="rect">
            <a:avLst/>
          </a:prstGeom>
          <a:noFill/>
          <a:ln w="9525">
            <a:noFill/>
            <a:miter lim="800000"/>
            <a:headEnd/>
            <a:tailEnd/>
          </a:ln>
        </p:spPr>
      </p:pic>
      <p:pic>
        <p:nvPicPr>
          <p:cNvPr id="11" name="Picture 3"/>
          <p:cNvPicPr>
            <a:picLocks noChangeAspect="1" noChangeArrowheads="1"/>
          </p:cNvPicPr>
          <p:nvPr/>
        </p:nvPicPr>
        <p:blipFill>
          <a:blip r:embed="rId3" cstate="print"/>
          <a:srcRect/>
          <a:stretch>
            <a:fillRect/>
          </a:stretch>
        </p:blipFill>
        <p:spPr bwMode="auto">
          <a:xfrm>
            <a:off x="6096000" y="3124200"/>
            <a:ext cx="495300" cy="485775"/>
          </a:xfrm>
          <a:prstGeom prst="rect">
            <a:avLst/>
          </a:prstGeom>
          <a:noFill/>
          <a:ln w="9525">
            <a:noFill/>
            <a:miter lim="800000"/>
            <a:headEnd/>
            <a:tailEnd/>
          </a:ln>
        </p:spPr>
      </p:pic>
      <p:pic>
        <p:nvPicPr>
          <p:cNvPr id="12" name="Picture 4"/>
          <p:cNvPicPr>
            <a:picLocks noChangeAspect="1" noChangeArrowheads="1"/>
          </p:cNvPicPr>
          <p:nvPr/>
        </p:nvPicPr>
        <p:blipFill>
          <a:blip r:embed="rId4" cstate="print"/>
          <a:srcRect/>
          <a:stretch>
            <a:fillRect/>
          </a:stretch>
        </p:blipFill>
        <p:spPr bwMode="auto">
          <a:xfrm>
            <a:off x="5943600" y="4100512"/>
            <a:ext cx="428625" cy="485775"/>
          </a:xfrm>
          <a:prstGeom prst="rect">
            <a:avLst/>
          </a:prstGeom>
          <a:noFill/>
          <a:ln w="9525">
            <a:noFill/>
            <a:miter lim="800000"/>
            <a:headEnd/>
            <a:tailEnd/>
          </a:ln>
        </p:spPr>
      </p:pic>
      <p:pic>
        <p:nvPicPr>
          <p:cNvPr id="13" name="Picture 5"/>
          <p:cNvPicPr>
            <a:picLocks noChangeAspect="1" noChangeArrowheads="1"/>
          </p:cNvPicPr>
          <p:nvPr/>
        </p:nvPicPr>
        <p:blipFill>
          <a:blip r:embed="rId5" cstate="print"/>
          <a:srcRect/>
          <a:stretch>
            <a:fillRect/>
          </a:stretch>
        </p:blipFill>
        <p:spPr bwMode="auto">
          <a:xfrm>
            <a:off x="4953000" y="3581400"/>
            <a:ext cx="504825" cy="514350"/>
          </a:xfrm>
          <a:prstGeom prst="rect">
            <a:avLst/>
          </a:prstGeom>
          <a:noFill/>
          <a:ln w="9525">
            <a:noFill/>
            <a:miter lim="800000"/>
            <a:headEnd/>
            <a:tailEnd/>
          </a:ln>
        </p:spPr>
      </p:pic>
      <p:pic>
        <p:nvPicPr>
          <p:cNvPr id="14" name="Picture 6"/>
          <p:cNvPicPr>
            <a:picLocks noChangeAspect="1" noChangeArrowheads="1"/>
          </p:cNvPicPr>
          <p:nvPr/>
        </p:nvPicPr>
        <p:blipFill>
          <a:blip r:embed="rId6" cstate="print"/>
          <a:srcRect/>
          <a:stretch>
            <a:fillRect/>
          </a:stretch>
        </p:blipFill>
        <p:spPr bwMode="auto">
          <a:xfrm>
            <a:off x="4019550" y="3505200"/>
            <a:ext cx="552450" cy="504825"/>
          </a:xfrm>
          <a:prstGeom prst="rect">
            <a:avLst/>
          </a:prstGeom>
          <a:noFill/>
          <a:ln w="9525">
            <a:noFill/>
            <a:miter lim="800000"/>
            <a:headEnd/>
            <a:tailEnd/>
          </a:ln>
        </p:spPr>
      </p:pic>
      <p:pic>
        <p:nvPicPr>
          <p:cNvPr id="15" name="Picture 7"/>
          <p:cNvPicPr>
            <a:picLocks noChangeAspect="1" noChangeArrowheads="1"/>
          </p:cNvPicPr>
          <p:nvPr/>
        </p:nvPicPr>
        <p:blipFill>
          <a:blip r:embed="rId7" cstate="print"/>
          <a:srcRect/>
          <a:stretch>
            <a:fillRect/>
          </a:stretch>
        </p:blipFill>
        <p:spPr bwMode="auto">
          <a:xfrm>
            <a:off x="2286000" y="3876675"/>
            <a:ext cx="561975" cy="466725"/>
          </a:xfrm>
          <a:prstGeom prst="rect">
            <a:avLst/>
          </a:prstGeom>
          <a:noFill/>
          <a:ln w="9525">
            <a:noFill/>
            <a:miter lim="800000"/>
            <a:headEnd/>
            <a:tailEnd/>
          </a:ln>
        </p:spPr>
      </p:pic>
    </p:spTree>
    <p:extLst>
      <p:ext uri="{BB962C8B-B14F-4D97-AF65-F5344CB8AC3E}">
        <p14:creationId xmlns:p14="http://schemas.microsoft.com/office/powerpoint/2010/main" val="3738747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2800" dirty="0" smtClean="0">
                <a:latin typeface="+mn-lt"/>
              </a:rPr>
              <a:t>TOUCHPOINT SEQUENCING</a:t>
            </a:r>
          </a:p>
          <a:p>
            <a:r>
              <a:rPr lang="en-US" sz="2800" dirty="0" smtClean="0">
                <a:latin typeface="+mn-lt"/>
              </a:rPr>
              <a:t>Once you’ve identified all the touchpoints, you’ll organize them sequentially. </a:t>
            </a:r>
          </a:p>
          <a:p>
            <a:endParaRPr lang="en-US" sz="2800" dirty="0" smtClean="0">
              <a:latin typeface="+mn-lt"/>
            </a:endParaRPr>
          </a:p>
          <a:p>
            <a:endParaRPr lang="en-US" sz="2800" dirty="0" smtClean="0">
              <a:latin typeface="+mn-lt"/>
            </a:endParaRPr>
          </a:p>
          <a:p>
            <a:endParaRPr lang="en-US" sz="2800" dirty="0" smtClean="0">
              <a:latin typeface="+mn-lt"/>
            </a:endParaRPr>
          </a:p>
          <a:p>
            <a:endParaRPr lang="en-US" sz="2800" dirty="0" smtClean="0">
              <a:latin typeface="+mn-lt"/>
            </a:endParaRPr>
          </a:p>
          <a:p>
            <a:r>
              <a:rPr lang="en-US" sz="2800" dirty="0" smtClean="0">
                <a:latin typeface="+mn-lt"/>
              </a:rPr>
              <a:t>It’s very likely you’ll think of more touchpoints through this process – go ahead and add them in. </a:t>
            </a:r>
          </a:p>
          <a:p>
            <a:endParaRPr lang="en-US" sz="2800" dirty="0" smtClean="0">
              <a:latin typeface="+mn-lt"/>
            </a:endParaRPr>
          </a:p>
          <a:p>
            <a:endParaRPr lang="en-US" sz="2800" dirty="0" smtClean="0">
              <a:latin typeface="+mn-lt"/>
            </a:endParaRPr>
          </a:p>
        </p:txBody>
      </p:sp>
      <p:pic>
        <p:nvPicPr>
          <p:cNvPr id="3" name="Picture 2"/>
          <p:cNvPicPr>
            <a:picLocks noChangeAspect="1" noChangeArrowheads="1"/>
          </p:cNvPicPr>
          <p:nvPr/>
        </p:nvPicPr>
        <p:blipFill>
          <a:blip r:embed="rId2" cstate="print"/>
          <a:srcRect/>
          <a:stretch>
            <a:fillRect/>
          </a:stretch>
        </p:blipFill>
        <p:spPr bwMode="auto">
          <a:xfrm>
            <a:off x="3429000" y="3705225"/>
            <a:ext cx="542857" cy="485714"/>
          </a:xfrm>
          <a:prstGeom prst="rect">
            <a:avLst/>
          </a:prstGeom>
          <a:noFill/>
          <a:ln w="9525">
            <a:noFill/>
            <a:miter lim="800000"/>
            <a:headEnd/>
            <a:tailEnd/>
          </a:ln>
        </p:spPr>
      </p:pic>
      <p:pic>
        <p:nvPicPr>
          <p:cNvPr id="4" name="Picture 3"/>
          <p:cNvPicPr>
            <a:picLocks noChangeAspect="1" noChangeArrowheads="1"/>
          </p:cNvPicPr>
          <p:nvPr/>
        </p:nvPicPr>
        <p:blipFill>
          <a:blip r:embed="rId3" cstate="print"/>
          <a:srcRect/>
          <a:stretch>
            <a:fillRect/>
          </a:stretch>
        </p:blipFill>
        <p:spPr bwMode="auto">
          <a:xfrm>
            <a:off x="6858000" y="3657600"/>
            <a:ext cx="495300" cy="485775"/>
          </a:xfrm>
          <a:prstGeom prst="rect">
            <a:avLst/>
          </a:prstGeom>
          <a:noFill/>
          <a:ln w="9525">
            <a:noFill/>
            <a:miter lim="800000"/>
            <a:headEnd/>
            <a:tailEnd/>
          </a:ln>
        </p:spPr>
      </p:pic>
      <p:pic>
        <p:nvPicPr>
          <p:cNvPr id="5" name="Picture 4"/>
          <p:cNvPicPr>
            <a:picLocks noChangeAspect="1" noChangeArrowheads="1"/>
          </p:cNvPicPr>
          <p:nvPr/>
        </p:nvPicPr>
        <p:blipFill>
          <a:blip r:embed="rId4" cstate="print"/>
          <a:srcRect/>
          <a:stretch>
            <a:fillRect/>
          </a:stretch>
        </p:blipFill>
        <p:spPr bwMode="auto">
          <a:xfrm>
            <a:off x="4724400" y="3733800"/>
            <a:ext cx="428625" cy="485775"/>
          </a:xfrm>
          <a:prstGeom prst="rect">
            <a:avLst/>
          </a:prstGeom>
          <a:noFill/>
          <a:ln w="9525">
            <a:noFill/>
            <a:miter lim="800000"/>
            <a:headEnd/>
            <a:tailEnd/>
          </a:ln>
        </p:spPr>
      </p:pic>
      <p:pic>
        <p:nvPicPr>
          <p:cNvPr id="6" name="Picture 5"/>
          <p:cNvPicPr>
            <a:picLocks noChangeAspect="1" noChangeArrowheads="1"/>
          </p:cNvPicPr>
          <p:nvPr/>
        </p:nvPicPr>
        <p:blipFill>
          <a:blip r:embed="rId5" cstate="print"/>
          <a:srcRect/>
          <a:stretch>
            <a:fillRect/>
          </a:stretch>
        </p:blipFill>
        <p:spPr bwMode="auto">
          <a:xfrm>
            <a:off x="2362200" y="3657600"/>
            <a:ext cx="504825" cy="514350"/>
          </a:xfrm>
          <a:prstGeom prst="rect">
            <a:avLst/>
          </a:prstGeom>
          <a:noFill/>
          <a:ln w="9525">
            <a:noFill/>
            <a:miter lim="800000"/>
            <a:headEnd/>
            <a:tailEnd/>
          </a:ln>
        </p:spPr>
      </p:pic>
      <p:pic>
        <p:nvPicPr>
          <p:cNvPr id="7" name="Picture 6"/>
          <p:cNvPicPr>
            <a:picLocks noChangeAspect="1" noChangeArrowheads="1"/>
          </p:cNvPicPr>
          <p:nvPr/>
        </p:nvPicPr>
        <p:blipFill>
          <a:blip r:embed="rId6" cstate="print"/>
          <a:srcRect/>
          <a:stretch>
            <a:fillRect/>
          </a:stretch>
        </p:blipFill>
        <p:spPr bwMode="auto">
          <a:xfrm>
            <a:off x="5791200" y="3657600"/>
            <a:ext cx="552450" cy="504825"/>
          </a:xfrm>
          <a:prstGeom prst="rect">
            <a:avLst/>
          </a:prstGeom>
          <a:noFill/>
          <a:ln w="9525">
            <a:noFill/>
            <a:miter lim="800000"/>
            <a:headEnd/>
            <a:tailEnd/>
          </a:ln>
        </p:spPr>
      </p:pic>
      <p:pic>
        <p:nvPicPr>
          <p:cNvPr id="8" name="Picture 7"/>
          <p:cNvPicPr>
            <a:picLocks noChangeAspect="1" noChangeArrowheads="1"/>
          </p:cNvPicPr>
          <p:nvPr/>
        </p:nvPicPr>
        <p:blipFill>
          <a:blip r:embed="rId7" cstate="print"/>
          <a:srcRect/>
          <a:stretch>
            <a:fillRect/>
          </a:stretch>
        </p:blipFill>
        <p:spPr bwMode="auto">
          <a:xfrm>
            <a:off x="1295400" y="3800475"/>
            <a:ext cx="561975" cy="466725"/>
          </a:xfrm>
          <a:prstGeom prst="rect">
            <a:avLst/>
          </a:prstGeom>
          <a:noFill/>
          <a:ln w="9525">
            <a:noFill/>
            <a:miter lim="800000"/>
            <a:headEnd/>
            <a:tailEnd/>
          </a:ln>
        </p:spPr>
      </p:pic>
      <p:pic>
        <p:nvPicPr>
          <p:cNvPr id="9" name="Picture 2"/>
          <p:cNvPicPr>
            <a:picLocks noChangeAspect="1" noChangeArrowheads="1"/>
          </p:cNvPicPr>
          <p:nvPr/>
        </p:nvPicPr>
        <p:blipFill>
          <a:blip r:embed="rId2" cstate="print"/>
          <a:srcRect/>
          <a:stretch>
            <a:fillRect/>
          </a:stretch>
        </p:blipFill>
        <p:spPr bwMode="auto">
          <a:xfrm>
            <a:off x="6248400" y="3657600"/>
            <a:ext cx="542857" cy="485714"/>
          </a:xfrm>
          <a:prstGeom prst="rect">
            <a:avLst/>
          </a:prstGeom>
          <a:noFill/>
          <a:ln w="9525">
            <a:noFill/>
            <a:miter lim="800000"/>
            <a:headEnd/>
            <a:tailEnd/>
          </a:ln>
        </p:spPr>
      </p:pic>
      <p:pic>
        <p:nvPicPr>
          <p:cNvPr id="10" name="Picture 3"/>
          <p:cNvPicPr>
            <a:picLocks noChangeAspect="1" noChangeArrowheads="1"/>
          </p:cNvPicPr>
          <p:nvPr/>
        </p:nvPicPr>
        <p:blipFill>
          <a:blip r:embed="rId3" cstate="print"/>
          <a:srcRect/>
          <a:stretch>
            <a:fillRect/>
          </a:stretch>
        </p:blipFill>
        <p:spPr bwMode="auto">
          <a:xfrm>
            <a:off x="1905000" y="3733800"/>
            <a:ext cx="495300" cy="485775"/>
          </a:xfrm>
          <a:prstGeom prst="rect">
            <a:avLst/>
          </a:prstGeom>
          <a:noFill/>
          <a:ln w="9525">
            <a:noFill/>
            <a:miter lim="800000"/>
            <a:headEnd/>
            <a:tailEnd/>
          </a:ln>
        </p:spPr>
      </p:pic>
      <p:pic>
        <p:nvPicPr>
          <p:cNvPr id="11" name="Picture 4"/>
          <p:cNvPicPr>
            <a:picLocks noChangeAspect="1" noChangeArrowheads="1"/>
          </p:cNvPicPr>
          <p:nvPr/>
        </p:nvPicPr>
        <p:blipFill>
          <a:blip r:embed="rId4" cstate="print"/>
          <a:srcRect/>
          <a:stretch>
            <a:fillRect/>
          </a:stretch>
        </p:blipFill>
        <p:spPr bwMode="auto">
          <a:xfrm>
            <a:off x="2971800" y="3657600"/>
            <a:ext cx="428625" cy="485775"/>
          </a:xfrm>
          <a:prstGeom prst="rect">
            <a:avLst/>
          </a:prstGeom>
          <a:noFill/>
          <a:ln w="9525">
            <a:noFill/>
            <a:miter lim="800000"/>
            <a:headEnd/>
            <a:tailEnd/>
          </a:ln>
        </p:spPr>
      </p:pic>
      <p:pic>
        <p:nvPicPr>
          <p:cNvPr id="12" name="Picture 5"/>
          <p:cNvPicPr>
            <a:picLocks noChangeAspect="1" noChangeArrowheads="1"/>
          </p:cNvPicPr>
          <p:nvPr/>
        </p:nvPicPr>
        <p:blipFill>
          <a:blip r:embed="rId5" cstate="print"/>
          <a:srcRect/>
          <a:stretch>
            <a:fillRect/>
          </a:stretch>
        </p:blipFill>
        <p:spPr bwMode="auto">
          <a:xfrm>
            <a:off x="7543800" y="3657600"/>
            <a:ext cx="504825" cy="514350"/>
          </a:xfrm>
          <a:prstGeom prst="rect">
            <a:avLst/>
          </a:prstGeom>
          <a:noFill/>
          <a:ln w="9525">
            <a:noFill/>
            <a:miter lim="800000"/>
            <a:headEnd/>
            <a:tailEnd/>
          </a:ln>
        </p:spPr>
      </p:pic>
      <p:pic>
        <p:nvPicPr>
          <p:cNvPr id="13" name="Picture 6"/>
          <p:cNvPicPr>
            <a:picLocks noChangeAspect="1" noChangeArrowheads="1"/>
          </p:cNvPicPr>
          <p:nvPr/>
        </p:nvPicPr>
        <p:blipFill>
          <a:blip r:embed="rId6" cstate="print"/>
          <a:srcRect/>
          <a:stretch>
            <a:fillRect/>
          </a:stretch>
        </p:blipFill>
        <p:spPr bwMode="auto">
          <a:xfrm>
            <a:off x="4019550" y="3657600"/>
            <a:ext cx="552450" cy="504825"/>
          </a:xfrm>
          <a:prstGeom prst="rect">
            <a:avLst/>
          </a:prstGeom>
          <a:noFill/>
          <a:ln w="9525">
            <a:noFill/>
            <a:miter lim="800000"/>
            <a:headEnd/>
            <a:tailEnd/>
          </a:ln>
        </p:spPr>
      </p:pic>
      <p:pic>
        <p:nvPicPr>
          <p:cNvPr id="14" name="Picture 7"/>
          <p:cNvPicPr>
            <a:picLocks noChangeAspect="1" noChangeArrowheads="1"/>
          </p:cNvPicPr>
          <p:nvPr/>
        </p:nvPicPr>
        <p:blipFill>
          <a:blip r:embed="rId7" cstate="print"/>
          <a:srcRect/>
          <a:stretch>
            <a:fillRect/>
          </a:stretch>
        </p:blipFill>
        <p:spPr bwMode="auto">
          <a:xfrm>
            <a:off x="5181600" y="3733800"/>
            <a:ext cx="561975" cy="466725"/>
          </a:xfrm>
          <a:prstGeom prst="rect">
            <a:avLst/>
          </a:prstGeom>
          <a:noFill/>
          <a:ln w="9525">
            <a:noFill/>
            <a:miter lim="800000"/>
            <a:headEnd/>
            <a:tailEnd/>
          </a:ln>
        </p:spPr>
      </p:pic>
      <p:sp>
        <p:nvSpPr>
          <p:cNvPr id="15" name="TextBox 14"/>
          <p:cNvSpPr txBox="1"/>
          <p:nvPr/>
        </p:nvSpPr>
        <p:spPr>
          <a:xfrm>
            <a:off x="0" y="6627168"/>
            <a:ext cx="8382000" cy="230832"/>
          </a:xfrm>
          <a:prstGeom prst="rect">
            <a:avLst/>
          </a:prstGeom>
          <a:noFill/>
        </p:spPr>
        <p:txBody>
          <a:bodyPr wrap="square" rtlCol="0">
            <a:spAutoFit/>
          </a:bodyPr>
          <a:lstStyle/>
          <a:p>
            <a:r>
              <a:rPr lang="en-US" sz="900" dirty="0" smtClean="0">
                <a:solidFill>
                  <a:schemeClr val="tx1">
                    <a:lumMod val="75000"/>
                    <a:lumOff val="25000"/>
                  </a:schemeClr>
                </a:solidFill>
                <a:latin typeface="Kozuka Gothic Pr6N EL" pitchFamily="34" charset="-128"/>
                <a:ea typeface="Kozuka Gothic Pr6N EL" pitchFamily="34" charset="-128"/>
              </a:rPr>
              <a:t>Icons by </a:t>
            </a:r>
            <a:r>
              <a:rPr lang="en-US" sz="900" dirty="0" err="1" smtClean="0">
                <a:solidFill>
                  <a:schemeClr val="tx1">
                    <a:lumMod val="75000"/>
                    <a:lumOff val="25000"/>
                  </a:schemeClr>
                </a:solidFill>
                <a:latin typeface="Kozuka Gothic Pr6N EL" pitchFamily="34" charset="-128"/>
                <a:ea typeface="Kozuka Gothic Pr6N EL" pitchFamily="34" charset="-128"/>
              </a:rPr>
              <a:t>TiSDT</a:t>
            </a:r>
            <a:r>
              <a:rPr lang="en-US" sz="900" dirty="0" smtClean="0">
                <a:solidFill>
                  <a:schemeClr val="tx1">
                    <a:lumMod val="75000"/>
                    <a:lumOff val="25000"/>
                  </a:schemeClr>
                </a:solidFill>
                <a:latin typeface="Kozuka Gothic Pr6N EL" pitchFamily="34" charset="-128"/>
                <a:ea typeface="Kozuka Gothic Pr6N EL" pitchFamily="34" charset="-128"/>
              </a:rPr>
              <a:t>.</a:t>
            </a:r>
            <a:endParaRPr lang="en-US" sz="900" dirty="0">
              <a:solidFill>
                <a:schemeClr val="tx1">
                  <a:lumMod val="75000"/>
                  <a:lumOff val="25000"/>
                </a:schemeClr>
              </a:solidFill>
              <a:latin typeface="Kozuka Gothic Pr6N EL" pitchFamily="34" charset="-128"/>
              <a:ea typeface="Kozuka Gothic Pr6N EL" pitchFamily="34" charset="-128"/>
            </a:endParaRPr>
          </a:p>
        </p:txBody>
      </p:sp>
    </p:spTree>
    <p:extLst>
      <p:ext uri="{BB962C8B-B14F-4D97-AF65-F5344CB8AC3E}">
        <p14:creationId xmlns:p14="http://schemas.microsoft.com/office/powerpoint/2010/main" val="1498429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5181600"/>
          </a:xfrm>
        </p:spPr>
        <p:txBody>
          <a:bodyPr>
            <a:normAutofit/>
          </a:bodyPr>
          <a:lstStyle/>
          <a:p>
            <a:r>
              <a:rPr lang="en-US" sz="2800" dirty="0" smtClean="0">
                <a:latin typeface="+mn-lt"/>
              </a:rPr>
              <a:t>SOME HISTORY</a:t>
            </a:r>
          </a:p>
          <a:p>
            <a:endParaRPr lang="en-US" sz="2800" dirty="0" smtClean="0">
              <a:latin typeface="+mn-lt"/>
            </a:endParaRPr>
          </a:p>
          <a:p>
            <a:r>
              <a:rPr lang="en-US" sz="2800" dirty="0" smtClean="0">
                <a:latin typeface="+mn-lt"/>
              </a:rPr>
              <a:t>Around the turn of the century, the government in the UK began hiring designers to help develop programs that provided services for vulnerable populations. </a:t>
            </a:r>
          </a:p>
          <a:p>
            <a:endParaRPr lang="en-US" sz="2800" dirty="0" smtClean="0">
              <a:latin typeface="+mn-lt"/>
            </a:endParaRPr>
          </a:p>
          <a:p>
            <a:r>
              <a:rPr lang="en-US" sz="2800" dirty="0" smtClean="0">
                <a:latin typeface="+mn-lt"/>
              </a:rPr>
              <a:t>When they began publishing their results – services became more accessible to receive and more efficient to deliver – people paid attention. </a:t>
            </a:r>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cstate="print"/>
          <a:srcRect/>
          <a:stretch>
            <a:fillRect/>
          </a:stretch>
        </p:blipFill>
        <p:spPr bwMode="auto">
          <a:xfrm>
            <a:off x="3429000" y="3705225"/>
            <a:ext cx="542857" cy="485714"/>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6858000" y="3657600"/>
            <a:ext cx="495300" cy="48577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4724400" y="3733800"/>
            <a:ext cx="428625" cy="485775"/>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2362200" y="3657600"/>
            <a:ext cx="504825" cy="514350"/>
          </a:xfrm>
          <a:prstGeom prst="rect">
            <a:avLst/>
          </a:prstGeom>
          <a:noFill/>
          <a:ln w="9525">
            <a:noFill/>
            <a:miter lim="800000"/>
            <a:headEnd/>
            <a:tailEnd/>
          </a:ln>
        </p:spPr>
      </p:pic>
      <p:pic>
        <p:nvPicPr>
          <p:cNvPr id="1030" name="Picture 6"/>
          <p:cNvPicPr>
            <a:picLocks noChangeAspect="1" noChangeArrowheads="1"/>
          </p:cNvPicPr>
          <p:nvPr/>
        </p:nvPicPr>
        <p:blipFill>
          <a:blip r:embed="rId6" cstate="print"/>
          <a:srcRect/>
          <a:stretch>
            <a:fillRect/>
          </a:stretch>
        </p:blipFill>
        <p:spPr bwMode="auto">
          <a:xfrm>
            <a:off x="5791200" y="3657600"/>
            <a:ext cx="552450" cy="504825"/>
          </a:xfrm>
          <a:prstGeom prst="rect">
            <a:avLst/>
          </a:prstGeom>
          <a:noFill/>
          <a:ln w="9525">
            <a:noFill/>
            <a:miter lim="800000"/>
            <a:headEnd/>
            <a:tailEnd/>
          </a:ln>
        </p:spPr>
      </p:pic>
      <p:pic>
        <p:nvPicPr>
          <p:cNvPr id="1031" name="Picture 7"/>
          <p:cNvPicPr>
            <a:picLocks noChangeAspect="1" noChangeArrowheads="1"/>
          </p:cNvPicPr>
          <p:nvPr/>
        </p:nvPicPr>
        <p:blipFill>
          <a:blip r:embed="rId7" cstate="print"/>
          <a:srcRect/>
          <a:stretch>
            <a:fillRect/>
          </a:stretch>
        </p:blipFill>
        <p:spPr bwMode="auto">
          <a:xfrm>
            <a:off x="1295400" y="3800475"/>
            <a:ext cx="561975" cy="466725"/>
          </a:xfrm>
          <a:prstGeom prst="rect">
            <a:avLst/>
          </a:prstGeom>
          <a:noFill/>
          <a:ln w="9525">
            <a:noFill/>
            <a:miter lim="800000"/>
            <a:headEnd/>
            <a:tailEnd/>
          </a:ln>
        </p:spPr>
      </p:pic>
      <p:sp>
        <p:nvSpPr>
          <p:cNvPr id="11" name="Content Placeholder 2"/>
          <p:cNvSpPr>
            <a:spLocks noGrp="1"/>
          </p:cNvSpPr>
          <p:nvPr>
            <p:ph idx="1"/>
          </p:nvPr>
        </p:nvSpPr>
        <p:spPr>
          <a:xfrm>
            <a:off x="457200" y="1295401"/>
            <a:ext cx="8229600" cy="1676400"/>
          </a:xfrm>
        </p:spPr>
        <p:txBody>
          <a:bodyPr/>
          <a:lstStyle/>
          <a:p>
            <a:r>
              <a:rPr lang="en-US" dirty="0" smtClean="0"/>
              <a:t>PEOPLE, TECHNOLOGY AND PROCESS</a:t>
            </a:r>
          </a:p>
          <a:p>
            <a:r>
              <a:rPr lang="en-US" dirty="0" smtClean="0"/>
              <a:t>Who are the </a:t>
            </a:r>
            <a:r>
              <a:rPr lang="en-US" b="1" dirty="0" smtClean="0"/>
              <a:t>stakeholders</a:t>
            </a:r>
            <a:r>
              <a:rPr lang="en-US" dirty="0" smtClean="0"/>
              <a:t>, internal and external, in this service delivery? What systems and </a:t>
            </a:r>
            <a:r>
              <a:rPr lang="en-US" b="1" dirty="0" smtClean="0"/>
              <a:t>technology</a:t>
            </a:r>
            <a:r>
              <a:rPr lang="en-US" dirty="0" smtClean="0"/>
              <a:t> are they using? What </a:t>
            </a:r>
            <a:r>
              <a:rPr lang="en-US" b="1" dirty="0" smtClean="0"/>
              <a:t>processes</a:t>
            </a:r>
            <a:r>
              <a:rPr lang="en-US" dirty="0" smtClean="0"/>
              <a:t> are they following and who established them?</a:t>
            </a:r>
            <a:endParaRPr lang="en-US" dirty="0"/>
          </a:p>
        </p:txBody>
      </p:sp>
      <p:pic>
        <p:nvPicPr>
          <p:cNvPr id="2050" name="Picture 2"/>
          <p:cNvPicPr>
            <a:picLocks noChangeAspect="1" noChangeArrowheads="1"/>
          </p:cNvPicPr>
          <p:nvPr/>
        </p:nvPicPr>
        <p:blipFill>
          <a:blip r:embed="rId8" cstate="print"/>
          <a:srcRect/>
          <a:stretch>
            <a:fillRect/>
          </a:stretch>
        </p:blipFill>
        <p:spPr bwMode="auto">
          <a:xfrm>
            <a:off x="1219200" y="4343400"/>
            <a:ext cx="738187" cy="703692"/>
          </a:xfrm>
          <a:prstGeom prst="rect">
            <a:avLst/>
          </a:prstGeom>
          <a:noFill/>
          <a:ln w="9525">
            <a:noFill/>
            <a:miter lim="800000"/>
            <a:headEnd/>
            <a:tailEnd/>
          </a:ln>
        </p:spPr>
      </p:pic>
      <p:pic>
        <p:nvPicPr>
          <p:cNvPr id="2051" name="Picture 3"/>
          <p:cNvPicPr>
            <a:picLocks noChangeAspect="1" noChangeArrowheads="1"/>
          </p:cNvPicPr>
          <p:nvPr/>
        </p:nvPicPr>
        <p:blipFill>
          <a:blip r:embed="rId9" cstate="print"/>
          <a:srcRect/>
          <a:stretch>
            <a:fillRect/>
          </a:stretch>
        </p:blipFill>
        <p:spPr bwMode="auto">
          <a:xfrm>
            <a:off x="5715000" y="4419600"/>
            <a:ext cx="731520" cy="609600"/>
          </a:xfrm>
          <a:prstGeom prst="rect">
            <a:avLst/>
          </a:prstGeom>
          <a:noFill/>
          <a:ln w="9525">
            <a:noFill/>
            <a:miter lim="800000"/>
            <a:headEnd/>
            <a:tailEnd/>
          </a:ln>
        </p:spPr>
      </p:pic>
      <p:pic>
        <p:nvPicPr>
          <p:cNvPr id="2052" name="Picture 4"/>
          <p:cNvPicPr>
            <a:picLocks noChangeAspect="1" noChangeArrowheads="1"/>
          </p:cNvPicPr>
          <p:nvPr/>
        </p:nvPicPr>
        <p:blipFill>
          <a:blip r:embed="rId10" cstate="print"/>
          <a:srcRect/>
          <a:stretch>
            <a:fillRect/>
          </a:stretch>
        </p:blipFill>
        <p:spPr bwMode="auto">
          <a:xfrm>
            <a:off x="1371600" y="5257800"/>
            <a:ext cx="514350" cy="552450"/>
          </a:xfrm>
          <a:prstGeom prst="rect">
            <a:avLst/>
          </a:prstGeom>
          <a:noFill/>
          <a:ln w="9525">
            <a:noFill/>
            <a:miter lim="800000"/>
            <a:headEnd/>
            <a:tailEnd/>
          </a:ln>
        </p:spPr>
      </p:pic>
      <p:pic>
        <p:nvPicPr>
          <p:cNvPr id="2053" name="Picture 5"/>
          <p:cNvPicPr>
            <a:picLocks noChangeAspect="1" noChangeArrowheads="1"/>
          </p:cNvPicPr>
          <p:nvPr/>
        </p:nvPicPr>
        <p:blipFill>
          <a:blip r:embed="rId11" cstate="print"/>
          <a:srcRect/>
          <a:stretch>
            <a:fillRect/>
          </a:stretch>
        </p:blipFill>
        <p:spPr bwMode="auto">
          <a:xfrm>
            <a:off x="6781800" y="4343400"/>
            <a:ext cx="685800" cy="657225"/>
          </a:xfrm>
          <a:prstGeom prst="rect">
            <a:avLst/>
          </a:prstGeom>
          <a:noFill/>
          <a:ln w="9525">
            <a:noFill/>
            <a:miter lim="800000"/>
            <a:headEnd/>
            <a:tailEnd/>
          </a:ln>
        </p:spPr>
      </p:pic>
      <p:pic>
        <p:nvPicPr>
          <p:cNvPr id="2054" name="Picture 6"/>
          <p:cNvPicPr>
            <a:picLocks noChangeAspect="1" noChangeArrowheads="1"/>
          </p:cNvPicPr>
          <p:nvPr/>
        </p:nvPicPr>
        <p:blipFill>
          <a:blip r:embed="rId12" cstate="print"/>
          <a:srcRect/>
          <a:stretch>
            <a:fillRect/>
          </a:stretch>
        </p:blipFill>
        <p:spPr bwMode="auto">
          <a:xfrm>
            <a:off x="4724400" y="4343400"/>
            <a:ext cx="469462" cy="609600"/>
          </a:xfrm>
          <a:prstGeom prst="rect">
            <a:avLst/>
          </a:prstGeom>
          <a:noFill/>
          <a:ln w="9525">
            <a:noFill/>
            <a:miter lim="800000"/>
            <a:headEnd/>
            <a:tailEnd/>
          </a:ln>
        </p:spPr>
      </p:pic>
      <p:pic>
        <p:nvPicPr>
          <p:cNvPr id="2055" name="Picture 7"/>
          <p:cNvPicPr>
            <a:picLocks noChangeAspect="1" noChangeArrowheads="1"/>
          </p:cNvPicPr>
          <p:nvPr/>
        </p:nvPicPr>
        <p:blipFill>
          <a:blip r:embed="rId13" cstate="print"/>
          <a:srcRect/>
          <a:stretch>
            <a:fillRect/>
          </a:stretch>
        </p:blipFill>
        <p:spPr bwMode="auto">
          <a:xfrm>
            <a:off x="3429000" y="5257800"/>
            <a:ext cx="451695" cy="519112"/>
          </a:xfrm>
          <a:prstGeom prst="rect">
            <a:avLst/>
          </a:prstGeom>
          <a:noFill/>
          <a:ln w="9525">
            <a:noFill/>
            <a:miter lim="800000"/>
            <a:headEnd/>
            <a:tailEnd/>
          </a:ln>
        </p:spPr>
      </p:pic>
      <p:pic>
        <p:nvPicPr>
          <p:cNvPr id="2056" name="Picture 8"/>
          <p:cNvPicPr>
            <a:picLocks noChangeAspect="1" noChangeArrowheads="1"/>
          </p:cNvPicPr>
          <p:nvPr/>
        </p:nvPicPr>
        <p:blipFill>
          <a:blip r:embed="rId14" cstate="print"/>
          <a:srcRect/>
          <a:stretch>
            <a:fillRect/>
          </a:stretch>
        </p:blipFill>
        <p:spPr bwMode="auto">
          <a:xfrm>
            <a:off x="2362200" y="5181600"/>
            <a:ext cx="485775" cy="562111"/>
          </a:xfrm>
          <a:prstGeom prst="rect">
            <a:avLst/>
          </a:prstGeom>
          <a:noFill/>
          <a:ln w="9525">
            <a:noFill/>
            <a:miter lim="800000"/>
            <a:headEnd/>
            <a:tailEnd/>
          </a:ln>
        </p:spPr>
      </p:pic>
      <p:pic>
        <p:nvPicPr>
          <p:cNvPr id="19" name="Picture 2"/>
          <p:cNvPicPr>
            <a:picLocks noChangeAspect="1" noChangeArrowheads="1"/>
          </p:cNvPicPr>
          <p:nvPr/>
        </p:nvPicPr>
        <p:blipFill>
          <a:blip r:embed="rId8" cstate="print"/>
          <a:srcRect/>
          <a:stretch>
            <a:fillRect/>
          </a:stretch>
        </p:blipFill>
        <p:spPr bwMode="auto">
          <a:xfrm>
            <a:off x="3352800" y="4267200"/>
            <a:ext cx="738187" cy="703692"/>
          </a:xfrm>
          <a:prstGeom prst="rect">
            <a:avLst/>
          </a:prstGeom>
          <a:noFill/>
          <a:ln w="9525">
            <a:noFill/>
            <a:miter lim="800000"/>
            <a:headEnd/>
            <a:tailEnd/>
          </a:ln>
        </p:spPr>
      </p:pic>
      <p:pic>
        <p:nvPicPr>
          <p:cNvPr id="2057" name="Picture 9"/>
          <p:cNvPicPr>
            <a:picLocks noChangeAspect="1" noChangeArrowheads="1"/>
          </p:cNvPicPr>
          <p:nvPr/>
        </p:nvPicPr>
        <p:blipFill>
          <a:blip r:embed="rId15" cstate="print"/>
          <a:srcRect/>
          <a:stretch>
            <a:fillRect/>
          </a:stretch>
        </p:blipFill>
        <p:spPr bwMode="auto">
          <a:xfrm>
            <a:off x="2362200" y="4419600"/>
            <a:ext cx="478506" cy="438150"/>
          </a:xfrm>
          <a:prstGeom prst="rect">
            <a:avLst/>
          </a:prstGeom>
          <a:noFill/>
          <a:ln w="9525">
            <a:noFill/>
            <a:miter lim="800000"/>
            <a:headEnd/>
            <a:tailEnd/>
          </a:ln>
        </p:spPr>
      </p:pic>
      <p:sp>
        <p:nvSpPr>
          <p:cNvPr id="20" name="Slide Number Placeholder 3"/>
          <p:cNvSpPr>
            <a:spLocks noGrp="1"/>
          </p:cNvSpPr>
          <p:nvPr>
            <p:ph type="sldNum" sz="quarter" idx="10"/>
          </p:nvPr>
        </p:nvSpPr>
        <p:spPr>
          <a:xfrm>
            <a:off x="7010400" y="6492875"/>
            <a:ext cx="2133600" cy="365125"/>
          </a:xfrm>
        </p:spPr>
        <p:txBody>
          <a:bodyPr/>
          <a:lstStyle/>
          <a:p>
            <a:pPr algn="r">
              <a:defRPr/>
            </a:pPr>
            <a:fld id="{AAA58D81-0A4E-47E4-84C7-5952CD4DBE9F}" type="slidenum">
              <a:rPr lang="en-US" smtClean="0"/>
              <a:pPr algn="r">
                <a:defRPr/>
              </a:pPr>
              <a:t>60</a:t>
            </a:fld>
            <a:endParaRPr lang="en-US" dirty="0"/>
          </a:p>
        </p:txBody>
      </p:sp>
      <p:sp>
        <p:nvSpPr>
          <p:cNvPr id="21" name="TextBox 20"/>
          <p:cNvSpPr txBox="1"/>
          <p:nvPr/>
        </p:nvSpPr>
        <p:spPr>
          <a:xfrm>
            <a:off x="0" y="6611779"/>
            <a:ext cx="3733800" cy="246221"/>
          </a:xfrm>
          <a:prstGeom prst="rect">
            <a:avLst/>
          </a:prstGeom>
          <a:noFill/>
        </p:spPr>
        <p:txBody>
          <a:bodyPr wrap="square" rtlCol="0">
            <a:spAutoFit/>
          </a:bodyPr>
          <a:lstStyle/>
          <a:p>
            <a:r>
              <a:rPr lang="en-US" sz="1000" dirty="0" smtClean="0"/>
              <a:t>Icons from This is Service Design Thinking</a:t>
            </a:r>
            <a:endParaRPr lang="en-US" sz="1000" dirty="0"/>
          </a:p>
        </p:txBody>
      </p:sp>
    </p:spTree>
    <p:extLst>
      <p:ext uri="{BB962C8B-B14F-4D97-AF65-F5344CB8AC3E}">
        <p14:creationId xmlns:p14="http://schemas.microsoft.com/office/powerpoint/2010/main" val="39414544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cstate="print"/>
          <a:srcRect/>
          <a:stretch>
            <a:fillRect/>
          </a:stretch>
        </p:blipFill>
        <p:spPr bwMode="auto">
          <a:xfrm>
            <a:off x="3429000" y="3705225"/>
            <a:ext cx="542857" cy="485714"/>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6858000" y="3657600"/>
            <a:ext cx="495300" cy="48577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4724400" y="3733800"/>
            <a:ext cx="428625" cy="485775"/>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2362200" y="3657600"/>
            <a:ext cx="504825" cy="514350"/>
          </a:xfrm>
          <a:prstGeom prst="rect">
            <a:avLst/>
          </a:prstGeom>
          <a:noFill/>
          <a:ln w="9525">
            <a:noFill/>
            <a:miter lim="800000"/>
            <a:headEnd/>
            <a:tailEnd/>
          </a:ln>
        </p:spPr>
      </p:pic>
      <p:pic>
        <p:nvPicPr>
          <p:cNvPr id="1030" name="Picture 6"/>
          <p:cNvPicPr>
            <a:picLocks noChangeAspect="1" noChangeArrowheads="1"/>
          </p:cNvPicPr>
          <p:nvPr/>
        </p:nvPicPr>
        <p:blipFill>
          <a:blip r:embed="rId6" cstate="print"/>
          <a:srcRect/>
          <a:stretch>
            <a:fillRect/>
          </a:stretch>
        </p:blipFill>
        <p:spPr bwMode="auto">
          <a:xfrm>
            <a:off x="5791200" y="3657600"/>
            <a:ext cx="552450" cy="504825"/>
          </a:xfrm>
          <a:prstGeom prst="rect">
            <a:avLst/>
          </a:prstGeom>
          <a:noFill/>
          <a:ln w="9525">
            <a:noFill/>
            <a:miter lim="800000"/>
            <a:headEnd/>
            <a:tailEnd/>
          </a:ln>
        </p:spPr>
      </p:pic>
      <p:pic>
        <p:nvPicPr>
          <p:cNvPr id="1031" name="Picture 7"/>
          <p:cNvPicPr>
            <a:picLocks noChangeAspect="1" noChangeArrowheads="1"/>
          </p:cNvPicPr>
          <p:nvPr/>
        </p:nvPicPr>
        <p:blipFill>
          <a:blip r:embed="rId7" cstate="print"/>
          <a:srcRect/>
          <a:stretch>
            <a:fillRect/>
          </a:stretch>
        </p:blipFill>
        <p:spPr bwMode="auto">
          <a:xfrm>
            <a:off x="1295400" y="3800475"/>
            <a:ext cx="561975" cy="466725"/>
          </a:xfrm>
          <a:prstGeom prst="rect">
            <a:avLst/>
          </a:prstGeom>
          <a:noFill/>
          <a:ln w="9525">
            <a:noFill/>
            <a:miter lim="800000"/>
            <a:headEnd/>
            <a:tailEnd/>
          </a:ln>
        </p:spPr>
      </p:pic>
      <p:sp>
        <p:nvSpPr>
          <p:cNvPr id="11" name="Content Placeholder 2"/>
          <p:cNvSpPr>
            <a:spLocks noGrp="1"/>
          </p:cNvSpPr>
          <p:nvPr>
            <p:ph idx="1"/>
          </p:nvPr>
        </p:nvSpPr>
        <p:spPr>
          <a:xfrm>
            <a:off x="457200" y="1295401"/>
            <a:ext cx="8229600" cy="1676400"/>
          </a:xfrm>
        </p:spPr>
        <p:txBody>
          <a:bodyPr>
            <a:normAutofit lnSpcReduction="10000"/>
          </a:bodyPr>
          <a:lstStyle/>
          <a:p>
            <a:r>
              <a:rPr lang="en-US" dirty="0" smtClean="0"/>
              <a:t>EXPERIENTIAL EXPANSION</a:t>
            </a:r>
          </a:p>
          <a:p>
            <a:r>
              <a:rPr lang="en-US" dirty="0" smtClean="0"/>
              <a:t>What is the customer feeling at different points in the process?</a:t>
            </a:r>
          </a:p>
          <a:p>
            <a:r>
              <a:rPr lang="en-US" dirty="0" smtClean="0"/>
              <a:t>What are internal staff feeling and experiencing throughout the process? </a:t>
            </a:r>
          </a:p>
        </p:txBody>
      </p:sp>
      <p:pic>
        <p:nvPicPr>
          <p:cNvPr id="2050" name="Picture 2"/>
          <p:cNvPicPr>
            <a:picLocks noChangeAspect="1" noChangeArrowheads="1"/>
          </p:cNvPicPr>
          <p:nvPr/>
        </p:nvPicPr>
        <p:blipFill>
          <a:blip r:embed="rId8" cstate="print"/>
          <a:srcRect/>
          <a:stretch>
            <a:fillRect/>
          </a:stretch>
        </p:blipFill>
        <p:spPr bwMode="auto">
          <a:xfrm>
            <a:off x="1219200" y="4343400"/>
            <a:ext cx="738187" cy="703692"/>
          </a:xfrm>
          <a:prstGeom prst="rect">
            <a:avLst/>
          </a:prstGeom>
          <a:noFill/>
          <a:ln w="9525">
            <a:noFill/>
            <a:miter lim="800000"/>
            <a:headEnd/>
            <a:tailEnd/>
          </a:ln>
        </p:spPr>
      </p:pic>
      <p:pic>
        <p:nvPicPr>
          <p:cNvPr id="2051" name="Picture 3"/>
          <p:cNvPicPr>
            <a:picLocks noChangeAspect="1" noChangeArrowheads="1"/>
          </p:cNvPicPr>
          <p:nvPr/>
        </p:nvPicPr>
        <p:blipFill>
          <a:blip r:embed="rId9" cstate="print"/>
          <a:srcRect/>
          <a:stretch>
            <a:fillRect/>
          </a:stretch>
        </p:blipFill>
        <p:spPr bwMode="auto">
          <a:xfrm>
            <a:off x="5715000" y="4419600"/>
            <a:ext cx="731520" cy="609600"/>
          </a:xfrm>
          <a:prstGeom prst="rect">
            <a:avLst/>
          </a:prstGeom>
          <a:noFill/>
          <a:ln w="9525">
            <a:noFill/>
            <a:miter lim="800000"/>
            <a:headEnd/>
            <a:tailEnd/>
          </a:ln>
        </p:spPr>
      </p:pic>
      <p:pic>
        <p:nvPicPr>
          <p:cNvPr id="2052" name="Picture 4"/>
          <p:cNvPicPr>
            <a:picLocks noChangeAspect="1" noChangeArrowheads="1"/>
          </p:cNvPicPr>
          <p:nvPr/>
        </p:nvPicPr>
        <p:blipFill>
          <a:blip r:embed="rId10" cstate="print"/>
          <a:srcRect/>
          <a:stretch>
            <a:fillRect/>
          </a:stretch>
        </p:blipFill>
        <p:spPr bwMode="auto">
          <a:xfrm>
            <a:off x="1371600" y="5257800"/>
            <a:ext cx="514350" cy="552450"/>
          </a:xfrm>
          <a:prstGeom prst="rect">
            <a:avLst/>
          </a:prstGeom>
          <a:noFill/>
          <a:ln w="9525">
            <a:noFill/>
            <a:miter lim="800000"/>
            <a:headEnd/>
            <a:tailEnd/>
          </a:ln>
        </p:spPr>
      </p:pic>
      <p:pic>
        <p:nvPicPr>
          <p:cNvPr id="2053" name="Picture 5"/>
          <p:cNvPicPr>
            <a:picLocks noChangeAspect="1" noChangeArrowheads="1"/>
          </p:cNvPicPr>
          <p:nvPr/>
        </p:nvPicPr>
        <p:blipFill>
          <a:blip r:embed="rId11" cstate="print"/>
          <a:srcRect/>
          <a:stretch>
            <a:fillRect/>
          </a:stretch>
        </p:blipFill>
        <p:spPr bwMode="auto">
          <a:xfrm>
            <a:off x="6781800" y="4343400"/>
            <a:ext cx="685800" cy="657225"/>
          </a:xfrm>
          <a:prstGeom prst="rect">
            <a:avLst/>
          </a:prstGeom>
          <a:noFill/>
          <a:ln w="9525">
            <a:noFill/>
            <a:miter lim="800000"/>
            <a:headEnd/>
            <a:tailEnd/>
          </a:ln>
        </p:spPr>
      </p:pic>
      <p:pic>
        <p:nvPicPr>
          <p:cNvPr id="2054" name="Picture 6"/>
          <p:cNvPicPr>
            <a:picLocks noChangeAspect="1" noChangeArrowheads="1"/>
          </p:cNvPicPr>
          <p:nvPr/>
        </p:nvPicPr>
        <p:blipFill>
          <a:blip r:embed="rId12" cstate="print"/>
          <a:srcRect/>
          <a:stretch>
            <a:fillRect/>
          </a:stretch>
        </p:blipFill>
        <p:spPr bwMode="auto">
          <a:xfrm>
            <a:off x="4724400" y="4343400"/>
            <a:ext cx="469462" cy="609600"/>
          </a:xfrm>
          <a:prstGeom prst="rect">
            <a:avLst/>
          </a:prstGeom>
          <a:noFill/>
          <a:ln w="9525">
            <a:noFill/>
            <a:miter lim="800000"/>
            <a:headEnd/>
            <a:tailEnd/>
          </a:ln>
        </p:spPr>
      </p:pic>
      <p:pic>
        <p:nvPicPr>
          <p:cNvPr id="2055" name="Picture 7"/>
          <p:cNvPicPr>
            <a:picLocks noChangeAspect="1" noChangeArrowheads="1"/>
          </p:cNvPicPr>
          <p:nvPr/>
        </p:nvPicPr>
        <p:blipFill>
          <a:blip r:embed="rId13" cstate="print"/>
          <a:srcRect/>
          <a:stretch>
            <a:fillRect/>
          </a:stretch>
        </p:blipFill>
        <p:spPr bwMode="auto">
          <a:xfrm>
            <a:off x="3429000" y="5257800"/>
            <a:ext cx="451695" cy="519112"/>
          </a:xfrm>
          <a:prstGeom prst="rect">
            <a:avLst/>
          </a:prstGeom>
          <a:noFill/>
          <a:ln w="9525">
            <a:noFill/>
            <a:miter lim="800000"/>
            <a:headEnd/>
            <a:tailEnd/>
          </a:ln>
        </p:spPr>
      </p:pic>
      <p:pic>
        <p:nvPicPr>
          <p:cNvPr id="2056" name="Picture 8"/>
          <p:cNvPicPr>
            <a:picLocks noChangeAspect="1" noChangeArrowheads="1"/>
          </p:cNvPicPr>
          <p:nvPr/>
        </p:nvPicPr>
        <p:blipFill>
          <a:blip r:embed="rId14" cstate="print"/>
          <a:srcRect/>
          <a:stretch>
            <a:fillRect/>
          </a:stretch>
        </p:blipFill>
        <p:spPr bwMode="auto">
          <a:xfrm>
            <a:off x="2362200" y="5181600"/>
            <a:ext cx="485775" cy="562111"/>
          </a:xfrm>
          <a:prstGeom prst="rect">
            <a:avLst/>
          </a:prstGeom>
          <a:noFill/>
          <a:ln w="9525">
            <a:noFill/>
            <a:miter lim="800000"/>
            <a:headEnd/>
            <a:tailEnd/>
          </a:ln>
        </p:spPr>
      </p:pic>
      <p:pic>
        <p:nvPicPr>
          <p:cNvPr id="19" name="Picture 2"/>
          <p:cNvPicPr>
            <a:picLocks noChangeAspect="1" noChangeArrowheads="1"/>
          </p:cNvPicPr>
          <p:nvPr/>
        </p:nvPicPr>
        <p:blipFill>
          <a:blip r:embed="rId8" cstate="print"/>
          <a:srcRect/>
          <a:stretch>
            <a:fillRect/>
          </a:stretch>
        </p:blipFill>
        <p:spPr bwMode="auto">
          <a:xfrm>
            <a:off x="3352800" y="4267200"/>
            <a:ext cx="738187" cy="703692"/>
          </a:xfrm>
          <a:prstGeom prst="rect">
            <a:avLst/>
          </a:prstGeom>
          <a:noFill/>
          <a:ln w="9525">
            <a:noFill/>
            <a:miter lim="800000"/>
            <a:headEnd/>
            <a:tailEnd/>
          </a:ln>
        </p:spPr>
      </p:pic>
      <p:pic>
        <p:nvPicPr>
          <p:cNvPr id="2057" name="Picture 9"/>
          <p:cNvPicPr>
            <a:picLocks noChangeAspect="1" noChangeArrowheads="1"/>
          </p:cNvPicPr>
          <p:nvPr/>
        </p:nvPicPr>
        <p:blipFill>
          <a:blip r:embed="rId15" cstate="print"/>
          <a:srcRect/>
          <a:stretch>
            <a:fillRect/>
          </a:stretch>
        </p:blipFill>
        <p:spPr bwMode="auto">
          <a:xfrm>
            <a:off x="2362200" y="4419600"/>
            <a:ext cx="478506" cy="438150"/>
          </a:xfrm>
          <a:prstGeom prst="rect">
            <a:avLst/>
          </a:prstGeom>
          <a:noFill/>
          <a:ln w="9525">
            <a:noFill/>
            <a:miter lim="800000"/>
            <a:headEnd/>
            <a:tailEnd/>
          </a:ln>
        </p:spPr>
      </p:pic>
      <p:pic>
        <p:nvPicPr>
          <p:cNvPr id="3075" name="Picture 3"/>
          <p:cNvPicPr>
            <a:picLocks noChangeAspect="1" noChangeArrowheads="1"/>
          </p:cNvPicPr>
          <p:nvPr/>
        </p:nvPicPr>
        <p:blipFill>
          <a:blip r:embed="rId16" cstate="print"/>
          <a:srcRect/>
          <a:stretch>
            <a:fillRect/>
          </a:stretch>
        </p:blipFill>
        <p:spPr bwMode="auto">
          <a:xfrm>
            <a:off x="2438400" y="3276600"/>
            <a:ext cx="409575" cy="447675"/>
          </a:xfrm>
          <a:prstGeom prst="rect">
            <a:avLst/>
          </a:prstGeom>
          <a:noFill/>
          <a:ln w="9525">
            <a:noFill/>
            <a:miter lim="800000"/>
            <a:headEnd/>
            <a:tailEnd/>
          </a:ln>
        </p:spPr>
      </p:pic>
      <p:pic>
        <p:nvPicPr>
          <p:cNvPr id="3076" name="Picture 4"/>
          <p:cNvPicPr>
            <a:picLocks noChangeAspect="1" noChangeArrowheads="1"/>
          </p:cNvPicPr>
          <p:nvPr/>
        </p:nvPicPr>
        <p:blipFill>
          <a:blip r:embed="rId17" cstate="print"/>
          <a:srcRect/>
          <a:stretch>
            <a:fillRect/>
          </a:stretch>
        </p:blipFill>
        <p:spPr bwMode="auto">
          <a:xfrm>
            <a:off x="5791200" y="3276600"/>
            <a:ext cx="571500" cy="447675"/>
          </a:xfrm>
          <a:prstGeom prst="rect">
            <a:avLst/>
          </a:prstGeom>
          <a:noFill/>
          <a:ln w="9525">
            <a:noFill/>
            <a:miter lim="800000"/>
            <a:headEnd/>
            <a:tailEnd/>
          </a:ln>
        </p:spPr>
      </p:pic>
      <p:pic>
        <p:nvPicPr>
          <p:cNvPr id="3077" name="Picture 5"/>
          <p:cNvPicPr>
            <a:picLocks noChangeAspect="1" noChangeArrowheads="1"/>
          </p:cNvPicPr>
          <p:nvPr/>
        </p:nvPicPr>
        <p:blipFill>
          <a:blip r:embed="rId18" cstate="print"/>
          <a:srcRect/>
          <a:stretch>
            <a:fillRect/>
          </a:stretch>
        </p:blipFill>
        <p:spPr bwMode="auto">
          <a:xfrm>
            <a:off x="1371600" y="3429000"/>
            <a:ext cx="381000" cy="285750"/>
          </a:xfrm>
          <a:prstGeom prst="rect">
            <a:avLst/>
          </a:prstGeom>
          <a:noFill/>
          <a:ln w="9525">
            <a:noFill/>
            <a:miter lim="800000"/>
            <a:headEnd/>
            <a:tailEnd/>
          </a:ln>
        </p:spPr>
      </p:pic>
      <p:sp>
        <p:nvSpPr>
          <p:cNvPr id="22" name="Slide Number Placeholder 3"/>
          <p:cNvSpPr>
            <a:spLocks noGrp="1"/>
          </p:cNvSpPr>
          <p:nvPr>
            <p:ph type="sldNum" sz="quarter" idx="10"/>
          </p:nvPr>
        </p:nvSpPr>
        <p:spPr>
          <a:xfrm>
            <a:off x="7010400" y="6492875"/>
            <a:ext cx="2133600" cy="365125"/>
          </a:xfrm>
        </p:spPr>
        <p:txBody>
          <a:bodyPr/>
          <a:lstStyle/>
          <a:p>
            <a:pPr algn="r">
              <a:defRPr/>
            </a:pPr>
            <a:fld id="{AAA58D81-0A4E-47E4-84C7-5952CD4DBE9F}" type="slidenum">
              <a:rPr lang="en-US" smtClean="0"/>
              <a:pPr algn="r">
                <a:defRPr/>
              </a:pPr>
              <a:t>61</a:t>
            </a:fld>
            <a:endParaRPr lang="en-US" dirty="0"/>
          </a:p>
        </p:txBody>
      </p:sp>
      <p:sp>
        <p:nvSpPr>
          <p:cNvPr id="23" name="TextBox 22"/>
          <p:cNvSpPr txBox="1"/>
          <p:nvPr/>
        </p:nvSpPr>
        <p:spPr>
          <a:xfrm>
            <a:off x="0" y="6611779"/>
            <a:ext cx="3733800" cy="246221"/>
          </a:xfrm>
          <a:prstGeom prst="rect">
            <a:avLst/>
          </a:prstGeom>
          <a:noFill/>
        </p:spPr>
        <p:txBody>
          <a:bodyPr wrap="square" rtlCol="0">
            <a:spAutoFit/>
          </a:bodyPr>
          <a:lstStyle/>
          <a:p>
            <a:r>
              <a:rPr lang="en-US" sz="1000" dirty="0" smtClean="0"/>
              <a:t>Icons from This is Service Design Thinking</a:t>
            </a:r>
            <a:endParaRPr lang="en-US" sz="1000" dirty="0"/>
          </a:p>
        </p:txBody>
      </p:sp>
    </p:spTree>
    <p:extLst>
      <p:ext uri="{BB962C8B-B14F-4D97-AF65-F5344CB8AC3E}">
        <p14:creationId xmlns:p14="http://schemas.microsoft.com/office/powerpoint/2010/main" val="16759100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90B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lumMod val="65000"/>
                  <a:lumOff val="35000"/>
                </a:schemeClr>
              </a:solidFill>
              <a:latin typeface="Kozuka Gothic Pr6N EL" pitchFamily="34" charset="-128"/>
              <a:ea typeface="Kozuka Gothic Pr6N EL" pitchFamily="34" charset="-128"/>
            </a:endParaRPr>
          </a:p>
        </p:txBody>
      </p:sp>
      <p:sp>
        <p:nvSpPr>
          <p:cNvPr id="4" name="TextBox 3"/>
          <p:cNvSpPr txBox="1"/>
          <p:nvPr/>
        </p:nvSpPr>
        <p:spPr>
          <a:xfrm>
            <a:off x="457200" y="2131874"/>
            <a:ext cx="8229600" cy="923330"/>
          </a:xfrm>
          <a:prstGeom prst="rect">
            <a:avLst/>
          </a:prstGeom>
          <a:noFill/>
        </p:spPr>
        <p:txBody>
          <a:bodyPr wrap="square" rtlCol="0">
            <a:spAutoFit/>
          </a:bodyPr>
          <a:lstStyle/>
          <a:p>
            <a:r>
              <a:rPr lang="en-US" sz="5400" dirty="0" smtClean="0">
                <a:solidFill>
                  <a:srgbClr val="595959"/>
                </a:solidFill>
                <a:latin typeface="Exo" pitchFamily="50" charset="0"/>
                <a:ea typeface="Kozuka Gothic Pr6N EL" pitchFamily="34" charset="-128"/>
              </a:rPr>
              <a:t>PROTOTYPING</a:t>
            </a:r>
          </a:p>
        </p:txBody>
      </p:sp>
    </p:spTree>
    <p:extLst>
      <p:ext uri="{BB962C8B-B14F-4D97-AF65-F5344CB8AC3E}">
        <p14:creationId xmlns:p14="http://schemas.microsoft.com/office/powerpoint/2010/main" val="407127763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3200" dirty="0" smtClean="0"/>
              <a:t>A prototype is an </a:t>
            </a:r>
            <a:r>
              <a:rPr lang="en-US" sz="3200" b="1" dirty="0" smtClean="0"/>
              <a:t>Interactive Model </a:t>
            </a:r>
            <a:r>
              <a:rPr lang="en-US" sz="3200" dirty="0" smtClean="0"/>
              <a:t>of a product, service or system</a:t>
            </a:r>
          </a:p>
          <a:p>
            <a:r>
              <a:rPr lang="en-US" sz="3200" dirty="0"/>
              <a:t>	</a:t>
            </a:r>
            <a:r>
              <a:rPr lang="en-US" sz="3200" dirty="0" smtClean="0"/>
              <a:t>				</a:t>
            </a:r>
            <a:r>
              <a:rPr lang="en-US" dirty="0" smtClean="0"/>
              <a:t>-Fred Beecher, The </a:t>
            </a:r>
            <a:r>
              <a:rPr lang="en-US" dirty="0" err="1" smtClean="0"/>
              <a:t>Nerdery</a:t>
            </a:r>
            <a:endParaRPr lang="en-US" sz="3200" dirty="0"/>
          </a:p>
        </p:txBody>
      </p:sp>
    </p:spTree>
    <p:extLst>
      <p:ext uri="{BB962C8B-B14F-4D97-AF65-F5344CB8AC3E}">
        <p14:creationId xmlns:p14="http://schemas.microsoft.com/office/powerpoint/2010/main" val="11151576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525963"/>
          </a:xfrm>
        </p:spPr>
        <p:txBody>
          <a:bodyPr/>
          <a:lstStyle/>
          <a:p>
            <a:r>
              <a:rPr lang="en-US" b="1" dirty="0" smtClean="0"/>
              <a:t>Prototypes happen here</a:t>
            </a:r>
            <a:endParaRPr lang="en-US" b="1" dirty="0"/>
          </a:p>
        </p:txBody>
      </p:sp>
      <p:pic>
        <p:nvPicPr>
          <p:cNvPr id="1027" name="Picture 3"/>
          <p:cNvPicPr>
            <a:picLocks noChangeAspect="1" noChangeArrowheads="1"/>
          </p:cNvPicPr>
          <p:nvPr/>
        </p:nvPicPr>
        <p:blipFill>
          <a:blip r:embed="rId2" cstate="print"/>
          <a:srcRect/>
          <a:stretch>
            <a:fillRect/>
          </a:stretch>
        </p:blipFill>
        <p:spPr bwMode="auto">
          <a:xfrm>
            <a:off x="953293" y="2416353"/>
            <a:ext cx="7237413" cy="4136847"/>
          </a:xfrm>
          <a:prstGeom prst="rect">
            <a:avLst/>
          </a:prstGeom>
          <a:noFill/>
          <a:ln w="9525">
            <a:noFill/>
            <a:miter lim="800000"/>
            <a:headEnd/>
            <a:tailEnd/>
          </a:ln>
        </p:spPr>
      </p:pic>
      <p:cxnSp>
        <p:nvCxnSpPr>
          <p:cNvPr id="8" name="Straight Arrow Connector 7"/>
          <p:cNvCxnSpPr/>
          <p:nvPr/>
        </p:nvCxnSpPr>
        <p:spPr>
          <a:xfrm>
            <a:off x="1143000" y="3406953"/>
            <a:ext cx="533400" cy="914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33400" y="3102153"/>
            <a:ext cx="1143000" cy="276999"/>
          </a:xfrm>
          <a:prstGeom prst="rect">
            <a:avLst/>
          </a:prstGeom>
          <a:noFill/>
        </p:spPr>
        <p:txBody>
          <a:bodyPr wrap="square" rtlCol="0">
            <a:spAutoFit/>
          </a:bodyPr>
          <a:lstStyle/>
          <a:p>
            <a:r>
              <a:rPr lang="en-US" sz="1200" b="1" dirty="0" smtClean="0">
                <a:solidFill>
                  <a:schemeClr val="tx1">
                    <a:lumMod val="65000"/>
                    <a:lumOff val="35000"/>
                  </a:schemeClr>
                </a:solidFill>
              </a:rPr>
              <a:t>Theme Reveal</a:t>
            </a:r>
            <a:endParaRPr lang="en-US" sz="1200" b="1" dirty="0">
              <a:solidFill>
                <a:schemeClr val="tx1">
                  <a:lumMod val="65000"/>
                  <a:lumOff val="35000"/>
                </a:schemeClr>
              </a:solidFill>
            </a:endParaRPr>
          </a:p>
        </p:txBody>
      </p:sp>
      <p:cxnSp>
        <p:nvCxnSpPr>
          <p:cNvPr id="12" name="Straight Arrow Connector 11"/>
          <p:cNvCxnSpPr/>
          <p:nvPr/>
        </p:nvCxnSpPr>
        <p:spPr>
          <a:xfrm>
            <a:off x="2362200" y="3406953"/>
            <a:ext cx="76200" cy="609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28800" y="3129954"/>
            <a:ext cx="1143000" cy="276999"/>
          </a:xfrm>
          <a:prstGeom prst="rect">
            <a:avLst/>
          </a:prstGeom>
          <a:noFill/>
        </p:spPr>
        <p:txBody>
          <a:bodyPr wrap="square" rtlCol="0">
            <a:spAutoFit/>
          </a:bodyPr>
          <a:lstStyle/>
          <a:p>
            <a:r>
              <a:rPr lang="en-US" sz="1200" b="1" dirty="0" smtClean="0">
                <a:solidFill>
                  <a:schemeClr val="tx1">
                    <a:lumMod val="65000"/>
                    <a:lumOff val="35000"/>
                  </a:schemeClr>
                </a:solidFill>
              </a:rPr>
              <a:t>Brainstorming</a:t>
            </a:r>
            <a:endParaRPr lang="en-US" sz="1200" b="1" dirty="0">
              <a:solidFill>
                <a:schemeClr val="tx1">
                  <a:lumMod val="65000"/>
                  <a:lumOff val="35000"/>
                </a:schemeClr>
              </a:solidFill>
            </a:endParaRPr>
          </a:p>
        </p:txBody>
      </p:sp>
      <p:cxnSp>
        <p:nvCxnSpPr>
          <p:cNvPr id="16" name="Straight Arrow Connector 15"/>
          <p:cNvCxnSpPr/>
          <p:nvPr/>
        </p:nvCxnSpPr>
        <p:spPr>
          <a:xfrm>
            <a:off x="3200400" y="2873553"/>
            <a:ext cx="76200" cy="609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438400" y="2596554"/>
            <a:ext cx="1295400" cy="276999"/>
          </a:xfrm>
          <a:prstGeom prst="rect">
            <a:avLst/>
          </a:prstGeom>
          <a:noFill/>
        </p:spPr>
        <p:txBody>
          <a:bodyPr wrap="square" rtlCol="0">
            <a:spAutoFit/>
          </a:bodyPr>
          <a:lstStyle/>
          <a:p>
            <a:r>
              <a:rPr lang="en-US" sz="1200" b="1" dirty="0" smtClean="0">
                <a:solidFill>
                  <a:schemeClr val="tx1">
                    <a:lumMod val="65000"/>
                    <a:lumOff val="35000"/>
                  </a:schemeClr>
                </a:solidFill>
              </a:rPr>
              <a:t>Team Formation</a:t>
            </a:r>
            <a:endParaRPr lang="en-US" sz="1200" b="1" dirty="0">
              <a:solidFill>
                <a:schemeClr val="tx1">
                  <a:lumMod val="65000"/>
                  <a:lumOff val="35000"/>
                </a:schemeClr>
              </a:solidFill>
            </a:endParaRPr>
          </a:p>
        </p:txBody>
      </p:sp>
      <p:sp>
        <p:nvSpPr>
          <p:cNvPr id="18" name="TextBox 17"/>
          <p:cNvSpPr txBox="1"/>
          <p:nvPr/>
        </p:nvSpPr>
        <p:spPr>
          <a:xfrm>
            <a:off x="3924300" y="1806753"/>
            <a:ext cx="1295400" cy="646331"/>
          </a:xfrm>
          <a:prstGeom prst="rect">
            <a:avLst/>
          </a:prstGeom>
          <a:noFill/>
        </p:spPr>
        <p:txBody>
          <a:bodyPr wrap="square" rtlCol="0">
            <a:spAutoFit/>
          </a:bodyPr>
          <a:lstStyle/>
          <a:p>
            <a:pPr algn="ctr"/>
            <a:r>
              <a:rPr lang="en-US" sz="1200" b="1" dirty="0" smtClean="0">
                <a:solidFill>
                  <a:schemeClr val="tx1">
                    <a:lumMod val="65000"/>
                    <a:lumOff val="35000"/>
                  </a:schemeClr>
                </a:solidFill>
              </a:rPr>
              <a:t>Personas, research and Journey Mapping</a:t>
            </a:r>
            <a:endParaRPr lang="en-US" sz="1200" b="1" dirty="0">
              <a:solidFill>
                <a:schemeClr val="tx1">
                  <a:lumMod val="65000"/>
                  <a:lumOff val="35000"/>
                </a:schemeClr>
              </a:solidFill>
            </a:endParaRPr>
          </a:p>
        </p:txBody>
      </p:sp>
      <p:cxnSp>
        <p:nvCxnSpPr>
          <p:cNvPr id="19" name="Straight Arrow Connector 18"/>
          <p:cNvCxnSpPr/>
          <p:nvPr/>
        </p:nvCxnSpPr>
        <p:spPr>
          <a:xfrm flipH="1">
            <a:off x="3962400" y="2492553"/>
            <a:ext cx="609600" cy="914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572000" y="2492553"/>
            <a:ext cx="0" cy="990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572000" y="2492553"/>
            <a:ext cx="533400" cy="914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400800" y="2743200"/>
            <a:ext cx="1295400" cy="461665"/>
          </a:xfrm>
          <a:prstGeom prst="rect">
            <a:avLst/>
          </a:prstGeom>
          <a:noFill/>
        </p:spPr>
        <p:txBody>
          <a:bodyPr wrap="square" rtlCol="0">
            <a:spAutoFit/>
          </a:bodyPr>
          <a:lstStyle/>
          <a:p>
            <a:pPr algn="ctr"/>
            <a:r>
              <a:rPr lang="en-US" sz="1200" b="1" dirty="0" smtClean="0">
                <a:solidFill>
                  <a:schemeClr val="tx1">
                    <a:lumMod val="65000"/>
                    <a:lumOff val="35000"/>
                  </a:schemeClr>
                </a:solidFill>
              </a:rPr>
              <a:t>Testing and Iterating</a:t>
            </a:r>
            <a:endParaRPr lang="en-US" sz="1200" b="1" dirty="0">
              <a:solidFill>
                <a:schemeClr val="tx1">
                  <a:lumMod val="65000"/>
                  <a:lumOff val="35000"/>
                </a:schemeClr>
              </a:solidFill>
            </a:endParaRPr>
          </a:p>
        </p:txBody>
      </p:sp>
      <p:sp>
        <p:nvSpPr>
          <p:cNvPr id="29" name="6-Point Star 28"/>
          <p:cNvSpPr/>
          <p:nvPr/>
        </p:nvSpPr>
        <p:spPr>
          <a:xfrm rot="21094323">
            <a:off x="4889183" y="1983335"/>
            <a:ext cx="2209800" cy="1371600"/>
          </a:xfrm>
          <a:prstGeom prst="star6">
            <a:avLst/>
          </a:prstGeom>
          <a:solidFill>
            <a:srgbClr val="FFFF0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239000" y="6477000"/>
            <a:ext cx="1768433" cy="261610"/>
          </a:xfrm>
          <a:prstGeom prst="rect">
            <a:avLst/>
          </a:prstGeom>
        </p:spPr>
        <p:txBody>
          <a:bodyPr wrap="none">
            <a:spAutoFit/>
          </a:bodyPr>
          <a:lstStyle/>
          <a:p>
            <a:r>
              <a:rPr lang="en-US" sz="1100" dirty="0" smtClean="0"/>
              <a:t>Diagram @2010 Dave Gray </a:t>
            </a:r>
            <a:endParaRPr lang="en-US" sz="1100" dirty="0"/>
          </a:p>
        </p:txBody>
      </p:sp>
      <p:sp>
        <p:nvSpPr>
          <p:cNvPr id="25" name="TextBox 24"/>
          <p:cNvSpPr txBox="1"/>
          <p:nvPr/>
        </p:nvSpPr>
        <p:spPr>
          <a:xfrm>
            <a:off x="5029200" y="2438400"/>
            <a:ext cx="1905000" cy="400110"/>
          </a:xfrm>
          <a:prstGeom prst="rect">
            <a:avLst/>
          </a:prstGeom>
          <a:noFill/>
        </p:spPr>
        <p:txBody>
          <a:bodyPr wrap="square" rtlCol="0">
            <a:spAutoFit/>
          </a:bodyPr>
          <a:lstStyle/>
          <a:p>
            <a:pPr algn="ctr"/>
            <a:r>
              <a:rPr lang="en-US" sz="2000" b="1" dirty="0" smtClean="0">
                <a:solidFill>
                  <a:schemeClr val="tx1">
                    <a:lumMod val="65000"/>
                    <a:lumOff val="35000"/>
                  </a:schemeClr>
                </a:solidFill>
              </a:rPr>
              <a:t>PROTOTYPING</a:t>
            </a:r>
            <a:endParaRPr lang="en-US" sz="2000" b="1" dirty="0">
              <a:solidFill>
                <a:schemeClr val="tx1">
                  <a:lumMod val="65000"/>
                  <a:lumOff val="35000"/>
                </a:schemeClr>
              </a:solidFill>
            </a:endParaRPr>
          </a:p>
        </p:txBody>
      </p:sp>
    </p:spTree>
    <p:extLst>
      <p:ext uri="{BB962C8B-B14F-4D97-AF65-F5344CB8AC3E}">
        <p14:creationId xmlns:p14="http://schemas.microsoft.com/office/powerpoint/2010/main" val="19107161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Prototyping makes your idea tangible</a:t>
            </a:r>
          </a:p>
          <a:p>
            <a:r>
              <a:rPr lang="en-US" dirty="0" smtClean="0"/>
              <a:t>People don’t know how they’ll respond to something merely by hearing about it. </a:t>
            </a:r>
          </a:p>
          <a:p>
            <a:endParaRPr lang="en-US" dirty="0"/>
          </a:p>
          <a:p>
            <a:r>
              <a:rPr lang="en-US" dirty="0" smtClean="0"/>
              <a:t>They touch it. Play with it. Experience it.</a:t>
            </a:r>
          </a:p>
        </p:txBody>
      </p:sp>
    </p:spTree>
    <p:extLst>
      <p:ext uri="{BB962C8B-B14F-4D97-AF65-F5344CB8AC3E}">
        <p14:creationId xmlns:p14="http://schemas.microsoft.com/office/powerpoint/2010/main" val="19112725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Prototyping is cheap and easy</a:t>
            </a:r>
          </a:p>
          <a:p>
            <a:r>
              <a:rPr lang="en-US" dirty="0" smtClean="0"/>
              <a:t>Got a pencil and paper? Boom! You can prototype</a:t>
            </a:r>
          </a:p>
          <a:p>
            <a:endParaRPr lang="en-US" dirty="0"/>
          </a:p>
          <a:p>
            <a:r>
              <a:rPr lang="en-US" dirty="0" smtClean="0"/>
              <a:t>People are creative and imaginative. If you put something in their hands that represents something else, they’ll treat it as the something else. </a:t>
            </a:r>
            <a:endParaRPr lang="en-US" dirty="0"/>
          </a:p>
        </p:txBody>
      </p:sp>
    </p:spTree>
    <p:extLst>
      <p:ext uri="{BB962C8B-B14F-4D97-AF65-F5344CB8AC3E}">
        <p14:creationId xmlns:p14="http://schemas.microsoft.com/office/powerpoint/2010/main" val="34927509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What’s a prototype?</a:t>
            </a:r>
          </a:p>
          <a:p>
            <a:pPr marL="230188" indent="-230188">
              <a:buFont typeface="Arial" pitchFamily="34" charset="0"/>
              <a:buChar char="•"/>
            </a:pPr>
            <a:r>
              <a:rPr lang="en-US" dirty="0" smtClean="0"/>
              <a:t>A sketch</a:t>
            </a:r>
          </a:p>
          <a:p>
            <a:pPr marL="230188" indent="-230188">
              <a:buFont typeface="Arial" pitchFamily="34" charset="0"/>
              <a:buChar char="•"/>
            </a:pPr>
            <a:r>
              <a:rPr lang="en-US" dirty="0" smtClean="0"/>
              <a:t>An enactment of a service experience (</a:t>
            </a:r>
            <a:r>
              <a:rPr lang="en-US" dirty="0" err="1" smtClean="0"/>
              <a:t>improv</a:t>
            </a:r>
            <a:r>
              <a:rPr lang="en-US" dirty="0" smtClean="0"/>
              <a:t> is a great skill for service designers)</a:t>
            </a:r>
          </a:p>
          <a:p>
            <a:pPr marL="230188" indent="-230188">
              <a:buFont typeface="Arial" pitchFamily="34" charset="0"/>
              <a:buChar char="•"/>
            </a:pPr>
            <a:r>
              <a:rPr lang="en-US" dirty="0" smtClean="0"/>
              <a:t>A cardboard representation of an object</a:t>
            </a:r>
          </a:p>
          <a:p>
            <a:pPr marL="230188" indent="-230188">
              <a:buFont typeface="Arial" pitchFamily="34" charset="0"/>
              <a:buChar char="•"/>
            </a:pPr>
            <a:r>
              <a:rPr lang="en-US" dirty="0" smtClean="0"/>
              <a:t>A semi-functional website</a:t>
            </a:r>
          </a:p>
          <a:p>
            <a:endParaRPr lang="en-US" dirty="0"/>
          </a:p>
          <a:p>
            <a:r>
              <a:rPr lang="en-US" dirty="0" smtClean="0"/>
              <a:t>By making your idea tangible, you’ve made a prototype</a:t>
            </a:r>
          </a:p>
        </p:txBody>
      </p:sp>
    </p:spTree>
    <p:extLst>
      <p:ext uri="{BB962C8B-B14F-4D97-AF65-F5344CB8AC3E}">
        <p14:creationId xmlns:p14="http://schemas.microsoft.com/office/powerpoint/2010/main" val="30108958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Why do we prototype</a:t>
            </a:r>
          </a:p>
          <a:p>
            <a:r>
              <a:rPr lang="en-US" dirty="0" smtClean="0"/>
              <a:t>To get feedback – people respond to tangibility. They’re better able to articulate their response to an object than an idea.</a:t>
            </a:r>
          </a:p>
          <a:p>
            <a:endParaRPr lang="en-US" dirty="0" smtClean="0"/>
          </a:p>
          <a:p>
            <a:r>
              <a:rPr lang="en-US" dirty="0" smtClean="0"/>
              <a:t>You’re developing something for others to use. The less involvement you have from others, the less likely you are to be able to let things go. </a:t>
            </a:r>
          </a:p>
          <a:p>
            <a:endParaRPr lang="en-US" dirty="0"/>
          </a:p>
          <a:p>
            <a:r>
              <a:rPr lang="en-US" dirty="0" smtClean="0"/>
              <a:t>You have to let things go. Early rapid prototyping helps provide feedback that you can use before you’ve invested too much time and effort for it to comfortably fail.</a:t>
            </a:r>
          </a:p>
        </p:txBody>
      </p:sp>
    </p:spTree>
    <p:extLst>
      <p:ext uri="{BB962C8B-B14F-4D97-AF65-F5344CB8AC3E}">
        <p14:creationId xmlns:p14="http://schemas.microsoft.com/office/powerpoint/2010/main" val="40663909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govjam.org/sites/default/files/styles/large/public/LA%20Global%20GovJammers%20by%20Sarah%20Stern.jpg?itok=yuMhSLJw"/>
          <p:cNvPicPr>
            <a:picLocks noChangeAspect="1" noChangeArrowheads="1"/>
          </p:cNvPicPr>
          <p:nvPr/>
        </p:nvPicPr>
        <p:blipFill>
          <a:blip r:embed="rId2" cstate="print"/>
          <a:srcRect t="15000" b="23333"/>
          <a:stretch>
            <a:fillRect/>
          </a:stretch>
        </p:blipFill>
        <p:spPr bwMode="auto">
          <a:xfrm>
            <a:off x="3962400" y="1143000"/>
            <a:ext cx="4911811" cy="4038600"/>
          </a:xfrm>
          <a:prstGeom prst="rect">
            <a:avLst/>
          </a:prstGeom>
          <a:noFill/>
        </p:spPr>
      </p:pic>
      <p:sp>
        <p:nvSpPr>
          <p:cNvPr id="4" name="Content Placeholder 1"/>
          <p:cNvSpPr>
            <a:spLocks noGrp="1"/>
          </p:cNvSpPr>
          <p:nvPr>
            <p:ph idx="1"/>
          </p:nvPr>
        </p:nvSpPr>
        <p:spPr>
          <a:xfrm>
            <a:off x="457200" y="1143000"/>
            <a:ext cx="3505200" cy="2849563"/>
          </a:xfrm>
        </p:spPr>
        <p:txBody>
          <a:bodyPr/>
          <a:lstStyle/>
          <a:p>
            <a:r>
              <a:rPr lang="en-US" b="1" dirty="0" smtClean="0"/>
              <a:t>What’s a prototype</a:t>
            </a:r>
          </a:p>
          <a:p>
            <a:endParaRPr lang="en-US" b="1" i="1" dirty="0"/>
          </a:p>
          <a:p>
            <a:r>
              <a:rPr lang="en-US" b="1" i="1" dirty="0" smtClean="0"/>
              <a:t>Mobile City Hall </a:t>
            </a:r>
          </a:p>
          <a:p>
            <a:r>
              <a:rPr lang="en-US" dirty="0" smtClean="0"/>
              <a:t>2013 LA </a:t>
            </a:r>
            <a:r>
              <a:rPr lang="en-US" dirty="0" err="1" smtClean="0"/>
              <a:t>GovJam</a:t>
            </a:r>
            <a:endParaRPr lang="en-US" dirty="0" smtClean="0"/>
          </a:p>
        </p:txBody>
      </p:sp>
    </p:spTree>
    <p:extLst>
      <p:ext uri="{BB962C8B-B14F-4D97-AF65-F5344CB8AC3E}">
        <p14:creationId xmlns:p14="http://schemas.microsoft.com/office/powerpoint/2010/main" val="842069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267200"/>
            <a:ext cx="8229600" cy="1676400"/>
          </a:xfrm>
        </p:spPr>
        <p:txBody>
          <a:bodyPr>
            <a:noAutofit/>
          </a:bodyPr>
          <a:lstStyle/>
          <a:p>
            <a:r>
              <a:rPr lang="en-US" sz="2800" dirty="0" smtClean="0">
                <a:latin typeface="+mn-lt"/>
              </a:rPr>
              <a:t>This stands out as a turning point in the cohesion of the Service Design discipline as a new approach to problem solving in increasingly complex multichannel service ecosystems. </a:t>
            </a:r>
          </a:p>
          <a:p>
            <a:endParaRPr lang="en-US" sz="2800" dirty="0">
              <a:latin typeface="+mn-lt"/>
            </a:endParaRPr>
          </a:p>
        </p:txBody>
      </p:sp>
      <p:pic>
        <p:nvPicPr>
          <p:cNvPr id="1028" name="Picture 4" descr="http://www.redeye.com/assets/Uploads/Clients/GOV.UK/final-logo.png"/>
          <p:cNvPicPr>
            <a:picLocks noChangeAspect="1" noChangeArrowheads="1"/>
          </p:cNvPicPr>
          <p:nvPr/>
        </p:nvPicPr>
        <p:blipFill>
          <a:blip r:embed="rId3" cstate="print"/>
          <a:srcRect/>
          <a:stretch>
            <a:fillRect/>
          </a:stretch>
        </p:blipFill>
        <p:spPr bwMode="auto">
          <a:xfrm>
            <a:off x="2667000" y="533400"/>
            <a:ext cx="3810000" cy="2162176"/>
          </a:xfrm>
          <a:prstGeom prst="rect">
            <a:avLst/>
          </a:prstGeom>
          <a:noFill/>
        </p:spPr>
      </p:pic>
      <p:pic>
        <p:nvPicPr>
          <p:cNvPr id="1029" name="Picture 5"/>
          <p:cNvPicPr>
            <a:picLocks noChangeAspect="1" noChangeArrowheads="1"/>
          </p:cNvPicPr>
          <p:nvPr/>
        </p:nvPicPr>
        <p:blipFill>
          <a:blip r:embed="rId4" cstate="print"/>
          <a:srcRect/>
          <a:stretch>
            <a:fillRect/>
          </a:stretch>
        </p:blipFill>
        <p:spPr bwMode="auto">
          <a:xfrm>
            <a:off x="872331" y="2819400"/>
            <a:ext cx="7399337" cy="10001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p:cNvSpPr>
            <a:spLocks noGrp="1"/>
          </p:cNvSpPr>
          <p:nvPr>
            <p:ph idx="1"/>
          </p:nvPr>
        </p:nvSpPr>
        <p:spPr>
          <a:xfrm>
            <a:off x="457200" y="1143000"/>
            <a:ext cx="7696200" cy="2849563"/>
          </a:xfrm>
        </p:spPr>
        <p:txBody>
          <a:bodyPr/>
          <a:lstStyle/>
          <a:p>
            <a:r>
              <a:rPr lang="en-US" b="1" dirty="0" smtClean="0"/>
              <a:t>What’s a prototype</a:t>
            </a:r>
          </a:p>
          <a:p>
            <a:endParaRPr lang="en-US" sz="1800" b="1" i="1" dirty="0"/>
          </a:p>
          <a:p>
            <a:r>
              <a:rPr lang="en-US" b="1" i="1" dirty="0" smtClean="0"/>
              <a:t>POP: Prototyping on Paper, </a:t>
            </a:r>
            <a:r>
              <a:rPr lang="en-US" dirty="0" smtClean="0"/>
              <a:t>The Internet</a:t>
            </a:r>
          </a:p>
        </p:txBody>
      </p:sp>
      <p:pic>
        <p:nvPicPr>
          <p:cNvPr id="23554" name="Picture 2" descr="https://dh4v951xhzluq.cloudfront.net/img/home/sharing.png?20120911"/>
          <p:cNvPicPr>
            <a:picLocks noChangeAspect="1" noChangeArrowheads="1"/>
          </p:cNvPicPr>
          <p:nvPr/>
        </p:nvPicPr>
        <p:blipFill>
          <a:blip r:embed="rId2" cstate="print"/>
          <a:srcRect/>
          <a:stretch>
            <a:fillRect/>
          </a:stretch>
        </p:blipFill>
        <p:spPr bwMode="auto">
          <a:xfrm>
            <a:off x="952500" y="2807759"/>
            <a:ext cx="7239000" cy="4050241"/>
          </a:xfrm>
          <a:prstGeom prst="rect">
            <a:avLst/>
          </a:prstGeom>
          <a:noFill/>
        </p:spPr>
      </p:pic>
    </p:spTree>
    <p:extLst>
      <p:ext uri="{BB962C8B-B14F-4D97-AF65-F5344CB8AC3E}">
        <p14:creationId xmlns:p14="http://schemas.microsoft.com/office/powerpoint/2010/main" val="14340389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3429000" cy="4525963"/>
          </a:xfrm>
        </p:spPr>
        <p:txBody>
          <a:bodyPr/>
          <a:lstStyle/>
          <a:p>
            <a:r>
              <a:rPr lang="en-US" b="1" dirty="0" smtClean="0"/>
              <a:t>What’s a Prototype?</a:t>
            </a:r>
          </a:p>
          <a:p>
            <a:endParaRPr lang="en-US" b="1" dirty="0"/>
          </a:p>
          <a:p>
            <a:r>
              <a:rPr lang="en-US" b="1" i="1" dirty="0" smtClean="0"/>
              <a:t>Jammer Persona Repository</a:t>
            </a:r>
          </a:p>
          <a:p>
            <a:r>
              <a:rPr lang="en-US" dirty="0" err="1" smtClean="0"/>
              <a:t>GSJamJam</a:t>
            </a:r>
            <a:r>
              <a:rPr lang="en-US" dirty="0" smtClean="0"/>
              <a:t>, Sao Paulo</a:t>
            </a:r>
            <a:endParaRPr lang="en-US" dirty="0"/>
          </a:p>
        </p:txBody>
      </p:sp>
      <p:pic>
        <p:nvPicPr>
          <p:cNvPr id="24578" name="Picture 2" descr="C:\Users\Administrator\Dropbox\Camera Uploads\2013-02-02 18.59.45.jpg"/>
          <p:cNvPicPr>
            <a:picLocks noChangeAspect="1" noChangeArrowheads="1"/>
          </p:cNvPicPr>
          <p:nvPr/>
        </p:nvPicPr>
        <p:blipFill>
          <a:blip r:embed="rId2" cstate="print"/>
          <a:srcRect t="7216" b="8247"/>
          <a:stretch>
            <a:fillRect/>
          </a:stretch>
        </p:blipFill>
        <p:spPr bwMode="auto">
          <a:xfrm rot="16200000">
            <a:off x="4174603" y="898003"/>
            <a:ext cx="4376194" cy="4953000"/>
          </a:xfrm>
          <a:prstGeom prst="rect">
            <a:avLst/>
          </a:prstGeom>
          <a:noFill/>
        </p:spPr>
      </p:pic>
    </p:spTree>
    <p:extLst>
      <p:ext uri="{BB962C8B-B14F-4D97-AF65-F5344CB8AC3E}">
        <p14:creationId xmlns:p14="http://schemas.microsoft.com/office/powerpoint/2010/main" val="7772635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descr="C:\Users\Administrator\Dropbox\Camera Uploads\2013-02-02 22.55.46.jpg"/>
          <p:cNvPicPr>
            <a:picLocks noChangeAspect="1" noChangeArrowheads="1"/>
          </p:cNvPicPr>
          <p:nvPr/>
        </p:nvPicPr>
        <p:blipFill>
          <a:blip r:embed="rId2" cstate="print"/>
          <a:srcRect/>
          <a:stretch>
            <a:fillRect/>
          </a:stretch>
        </p:blipFill>
        <p:spPr bwMode="auto">
          <a:xfrm>
            <a:off x="4021667" y="0"/>
            <a:ext cx="5122334" cy="6858000"/>
          </a:xfrm>
          <a:prstGeom prst="rect">
            <a:avLst/>
          </a:prstGeom>
          <a:noFill/>
        </p:spPr>
      </p:pic>
      <p:sp>
        <p:nvSpPr>
          <p:cNvPr id="4" name="Content Placeholder 1"/>
          <p:cNvSpPr>
            <a:spLocks noGrp="1"/>
          </p:cNvSpPr>
          <p:nvPr>
            <p:ph idx="1"/>
          </p:nvPr>
        </p:nvSpPr>
        <p:spPr/>
        <p:txBody>
          <a:bodyPr/>
          <a:lstStyle/>
          <a:p>
            <a:r>
              <a:rPr lang="en-US" b="1" dirty="0" smtClean="0"/>
              <a:t>What’s a prototype</a:t>
            </a:r>
          </a:p>
          <a:p>
            <a:endParaRPr lang="en-US" b="1" i="1" dirty="0"/>
          </a:p>
          <a:p>
            <a:r>
              <a:rPr lang="en-US" b="1" i="1" dirty="0" smtClean="0"/>
              <a:t>Disco Ball</a:t>
            </a:r>
          </a:p>
          <a:p>
            <a:r>
              <a:rPr lang="en-US" dirty="0" err="1" smtClean="0"/>
              <a:t>GSJamJam</a:t>
            </a:r>
            <a:r>
              <a:rPr lang="en-US" dirty="0" smtClean="0"/>
              <a:t>, Sao Paulo</a:t>
            </a:r>
          </a:p>
        </p:txBody>
      </p:sp>
    </p:spTree>
    <p:extLst>
      <p:ext uri="{BB962C8B-B14F-4D97-AF65-F5344CB8AC3E}">
        <p14:creationId xmlns:p14="http://schemas.microsoft.com/office/powerpoint/2010/main" val="2035009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2800" dirty="0" smtClean="0">
                <a:latin typeface="+mj-lt"/>
              </a:rPr>
              <a:t>SERVICE DESIGN</a:t>
            </a:r>
          </a:p>
          <a:p>
            <a:endParaRPr lang="en-US" sz="2800" dirty="0" smtClean="0">
              <a:latin typeface="+mj-lt"/>
            </a:endParaRPr>
          </a:p>
          <a:p>
            <a:r>
              <a:rPr lang="en-US" sz="2800" dirty="0" smtClean="0">
                <a:latin typeface="+mj-lt"/>
              </a:rPr>
              <a:t>Service design is a set of design principles and tools that were intentionally “packaged” to address complex services challenges.  </a:t>
            </a:r>
          </a:p>
          <a:p>
            <a:endParaRPr lang="en-US" sz="2800" dirty="0" smtClean="0">
              <a:latin typeface="+mj-lt"/>
            </a:endParaRPr>
          </a:p>
          <a:p>
            <a:r>
              <a:rPr lang="en-US" sz="2800" dirty="0" smtClean="0">
                <a:latin typeface="+mj-lt"/>
              </a:rPr>
              <a:t>Technology is human-created tools used to meet human needs and desires. </a:t>
            </a:r>
          </a:p>
          <a:p>
            <a:endParaRPr lang="en-US" sz="2800" dirty="0" smtClean="0">
              <a:latin typeface="+mj-lt"/>
            </a:endParaRPr>
          </a:p>
          <a:p>
            <a:r>
              <a:rPr lang="en-US" sz="2800" dirty="0" smtClean="0">
                <a:latin typeface="+mj-lt"/>
              </a:rPr>
              <a:t>Technology is not independent from humanity. </a:t>
            </a:r>
            <a:endParaRPr lang="en-US" sz="2800" dirty="0">
              <a:latin typeface="+mj-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876800"/>
          </a:xfrm>
        </p:spPr>
        <p:txBody>
          <a:bodyPr>
            <a:normAutofit/>
          </a:bodyPr>
          <a:lstStyle/>
          <a:p>
            <a:r>
              <a:rPr lang="en-US" sz="2800" dirty="0" smtClean="0">
                <a:latin typeface="+mj-lt"/>
              </a:rPr>
              <a:t>DESIGNING THE IDEAL EXPERIENCE</a:t>
            </a:r>
          </a:p>
          <a:p>
            <a:endParaRPr lang="en-US" sz="2800" dirty="0" smtClean="0">
              <a:latin typeface="+mj-lt"/>
            </a:endParaRPr>
          </a:p>
          <a:p>
            <a:r>
              <a:rPr lang="en-US" sz="2800" dirty="0" smtClean="0">
                <a:latin typeface="+mj-lt"/>
              </a:rPr>
              <a:t>You can’t design an experience or culture, but you can design a context in which the experience or culture you wish to nurture can develop and thrive. </a:t>
            </a:r>
          </a:p>
          <a:p>
            <a:endParaRPr lang="en-US" sz="2800" dirty="0" smtClean="0">
              <a:latin typeface="+mj-lt"/>
            </a:endParaRPr>
          </a:p>
          <a:p>
            <a:r>
              <a:rPr lang="en-US" sz="2800" dirty="0" smtClean="0">
                <a:latin typeface="+mj-lt"/>
              </a:rPr>
              <a:t>Service design is about intentionally designing an operational  and infrastructural environment in which great experiences can occur.</a:t>
            </a: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BSJ">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TBSJ</Template>
  <TotalTime>4829</TotalTime>
  <Words>2307</Words>
  <Application>Microsoft Macintosh PowerPoint</Application>
  <PresentationFormat>On-screen Show (4:3)</PresentationFormat>
  <Paragraphs>428</Paragraphs>
  <Slides>72</Slides>
  <Notes>18</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TBSJ</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Laura</cp:lastModifiedBy>
  <cp:revision>34</cp:revision>
  <cp:lastPrinted>2015-01-31T03:36:49Z</cp:lastPrinted>
  <dcterms:created xsi:type="dcterms:W3CDTF">2014-04-25T01:05:29Z</dcterms:created>
  <dcterms:modified xsi:type="dcterms:W3CDTF">2015-01-31T13:37:48Z</dcterms:modified>
</cp:coreProperties>
</file>